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notesSlides/notesSlide17.xml" ContentType="application/vnd.openxmlformats-officedocument.presentationml.notesSlide+xml"/>
  <Override PartName="/ppt/notesSlides/_rels/notesSlide17.xml.rels" ContentType="application/vnd.openxmlformats-package.relationships+xml"/>
  <Override PartName="/ppt/media/image1.png" ContentType="image/png"/>
  <Override PartName="/ppt/media/image2.png" ContentType="image/png"/>
  <Override PartName="/ppt/media/image4.jpeg" ContentType="image/jpeg"/>
  <Override PartName="/ppt/media/image25.png" ContentType="image/png"/>
  <Override PartName="/ppt/media/hdphoto1.wdp" ContentType="image/vnd.ms-photo"/>
  <Override PartName="/ppt/media/image3.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media/image10.jpeg" ContentType="image/jpe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6.png" ContentType="image/png"/>
  <Override PartName="/ppt/media/image27.png" ContentType="image/png"/>
  <Override PartName="/ppt/media/image28.png" ContentType="image/png"/>
  <Override PartName="/ppt/media/image29.jpeg" ContentType="image/jpeg"/>
  <Override PartName="/ppt/media/image30.jpeg" ContentType="image/jpeg"/>
  <Override PartName="/ppt/media/image3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Lst>
  <p:sldSz cx="9144000" cy="5143500"/>
  <p:notesSz cx="6724650" cy="9774238"/>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pl-PL" sz="1300" spc="-1" strike="noStrike">
                <a:solidFill>
                  <a:srgbClr val="545656"/>
                </a:solidFill>
                <a:latin typeface="Arial"/>
              </a:rPr>
              <a:t>Kliknij, aby przesunąć slajd</a:t>
            </a:r>
            <a:endParaRPr b="0" lang="pl-PL" sz="1300" spc="-1" strike="noStrike">
              <a:solidFill>
                <a:srgbClr val="545656"/>
              </a:solidFill>
              <a:latin typeface="Arial"/>
            </a:endParaRPr>
          </a:p>
        </p:txBody>
      </p:sp>
      <p:sp>
        <p:nvSpPr>
          <p:cNvPr id="41"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pl-PL" sz="2000" spc="-1" strike="noStrike">
                <a:latin typeface="Arial"/>
              </a:rPr>
              <a:t>Kliknij, aby edytować format notatek</a:t>
            </a:r>
            <a:endParaRPr b="0" lang="pl-PL" sz="2000" spc="-1" strike="noStrike">
              <a:latin typeface="Arial"/>
            </a:endParaRPr>
          </a:p>
        </p:txBody>
      </p:sp>
      <p:sp>
        <p:nvSpPr>
          <p:cNvPr id="42"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pl-PL" sz="1400" spc="-1" strike="noStrike">
                <a:latin typeface="Times New Roman"/>
              </a:rPr>
              <a:t>&lt;główka&gt;</a:t>
            </a:r>
            <a:endParaRPr b="0" lang="pl-PL" sz="1400" spc="-1" strike="noStrike">
              <a:latin typeface="Times New Roman"/>
            </a:endParaRPr>
          </a:p>
        </p:txBody>
      </p:sp>
      <p:sp>
        <p:nvSpPr>
          <p:cNvPr id="43" name="PlaceHolder 4"/>
          <p:cNvSpPr>
            <a:spLocks noGrp="1"/>
          </p:cNvSpPr>
          <p:nvPr>
            <p:ph type="dt"/>
          </p:nvPr>
        </p:nvSpPr>
        <p:spPr>
          <a:xfrm>
            <a:off x="4278960" y="0"/>
            <a:ext cx="3280680" cy="534240"/>
          </a:xfrm>
          <a:prstGeom prst="rect">
            <a:avLst/>
          </a:prstGeom>
          <a:noFill/>
          <a:ln w="0">
            <a:noFill/>
          </a:ln>
        </p:spPr>
        <p:txBody>
          <a:bodyPr lIns="0" rIns="0" tIns="0" bIns="0" anchor="t">
            <a:noAutofit/>
          </a:bodyPr>
          <a:p>
            <a:pPr algn="r"/>
            <a:r>
              <a:rPr b="0" lang="pl-PL" sz="1400" spc="-1" strike="noStrike">
                <a:latin typeface="Times New Roman"/>
              </a:rPr>
              <a:t>&lt;data/godzina&gt;</a:t>
            </a:r>
            <a:endParaRPr b="0" lang="pl-PL" sz="1400" spc="-1" strike="noStrike">
              <a:latin typeface="Times New Roman"/>
            </a:endParaRPr>
          </a:p>
        </p:txBody>
      </p:sp>
      <p:sp>
        <p:nvSpPr>
          <p:cNvPr id="44" name="PlaceHolder 5"/>
          <p:cNvSpPr>
            <a:spLocks noGrp="1"/>
          </p:cNvSpPr>
          <p:nvPr>
            <p:ph type="ftr"/>
          </p:nvPr>
        </p:nvSpPr>
        <p:spPr>
          <a:xfrm>
            <a:off x="0" y="10157400"/>
            <a:ext cx="3280680" cy="534240"/>
          </a:xfrm>
          <a:prstGeom prst="rect">
            <a:avLst/>
          </a:prstGeom>
          <a:noFill/>
          <a:ln w="0">
            <a:noFill/>
          </a:ln>
        </p:spPr>
        <p:txBody>
          <a:bodyPr lIns="0" rIns="0" tIns="0" bIns="0" anchor="b">
            <a:noAutofit/>
          </a:bodyPr>
          <a:p>
            <a:r>
              <a:rPr b="0" lang="pl-PL" sz="1400" spc="-1" strike="noStrike">
                <a:latin typeface="Times New Roman"/>
              </a:rPr>
              <a:t>&lt;stopka&gt;</a:t>
            </a:r>
            <a:endParaRPr b="0" lang="pl-PL" sz="1400" spc="-1" strike="noStrike">
              <a:latin typeface="Times New Roman"/>
            </a:endParaRPr>
          </a:p>
        </p:txBody>
      </p:sp>
      <p:sp>
        <p:nvSpPr>
          <p:cNvPr id="45" name="PlaceHolder 6"/>
          <p:cNvSpPr>
            <a:spLocks noGrp="1"/>
          </p:cNvSpPr>
          <p:nvPr>
            <p:ph type="sldNum"/>
          </p:nvPr>
        </p:nvSpPr>
        <p:spPr>
          <a:xfrm>
            <a:off x="4278960" y="10157400"/>
            <a:ext cx="3280680" cy="534240"/>
          </a:xfrm>
          <a:prstGeom prst="rect">
            <a:avLst/>
          </a:prstGeom>
          <a:noFill/>
          <a:ln w="0">
            <a:noFill/>
          </a:ln>
        </p:spPr>
        <p:txBody>
          <a:bodyPr lIns="0" rIns="0" tIns="0" bIns="0" anchor="b">
            <a:noAutofit/>
          </a:bodyPr>
          <a:p>
            <a:pPr algn="r"/>
            <a:fld id="{F2A7709B-E1B1-4916-ACE3-B82FC2E46179}" type="slidenum">
              <a:rPr b="0" lang="pl-PL" sz="1400" spc="-1" strike="noStrike">
                <a:latin typeface="Times New Roman"/>
              </a:rPr>
              <a:t>&lt;numer&gt;</a:t>
            </a:fld>
            <a:endParaRPr b="0" lang="pl-PL"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PlaceHolder 1"/>
          <p:cNvSpPr>
            <a:spLocks noGrp="1"/>
          </p:cNvSpPr>
          <p:nvPr>
            <p:ph type="sldImg"/>
          </p:nvPr>
        </p:nvSpPr>
        <p:spPr>
          <a:xfrm>
            <a:off x="104760" y="733320"/>
            <a:ext cx="6514920" cy="3665160"/>
          </a:xfrm>
          <a:prstGeom prst="rect">
            <a:avLst/>
          </a:prstGeom>
          <a:ln w="0">
            <a:noFill/>
          </a:ln>
        </p:spPr>
      </p:sp>
      <p:sp>
        <p:nvSpPr>
          <p:cNvPr id="284" name="PlaceHolder 2"/>
          <p:cNvSpPr>
            <a:spLocks noGrp="1"/>
          </p:cNvSpPr>
          <p:nvPr>
            <p:ph type="body"/>
          </p:nvPr>
        </p:nvSpPr>
        <p:spPr>
          <a:xfrm>
            <a:off x="896760" y="4642920"/>
            <a:ext cx="4930920" cy="4398120"/>
          </a:xfrm>
          <a:prstGeom prst="rect">
            <a:avLst/>
          </a:prstGeom>
          <a:noFill/>
          <a:ln w="0">
            <a:noFill/>
          </a:ln>
        </p:spPr>
        <p:txBody>
          <a:bodyPr lIns="90000" rIns="90000" tIns="45000" bIns="45000" anchor="t">
            <a:noAutofit/>
          </a:bodyPr>
          <a:p>
            <a:pPr marL="216000" indent="-216000">
              <a:lnSpc>
                <a:spcPct val="100000"/>
              </a:lnSpc>
            </a:pPr>
            <a:r>
              <a:rPr b="0" lang="en-NL" sz="2000" spc="-1" strike="noStrike">
                <a:latin typeface="Arial"/>
              </a:rPr>
              <a:t>=</a:t>
            </a:r>
            <a:endParaRPr b="0" lang="pl-PL"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pl-PL" sz="1300" spc="-1" strike="noStrike">
              <a:solidFill>
                <a:srgbClr val="545656"/>
              </a:solidFill>
              <a:latin typeface="Arial"/>
            </a:endParaRPr>
          </a:p>
        </p:txBody>
      </p:sp>
      <p:sp>
        <p:nvSpPr>
          <p:cNvPr id="26"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27"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pl-PL" sz="1300" spc="-1" strike="noStrike">
              <a:solidFill>
                <a:srgbClr val="545656"/>
              </a:solidFill>
              <a:latin typeface="Arial"/>
            </a:endParaRPr>
          </a:p>
        </p:txBody>
      </p:sp>
      <p:sp>
        <p:nvSpPr>
          <p:cNvPr id="29"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30"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31"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32"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pl-PL" sz="1300" spc="-1" strike="noStrike">
              <a:solidFill>
                <a:srgbClr val="545656"/>
              </a:solidFill>
              <a:latin typeface="Arial"/>
            </a:endParaRPr>
          </a:p>
        </p:txBody>
      </p:sp>
      <p:sp>
        <p:nvSpPr>
          <p:cNvPr id="34"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35"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36"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37"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38"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39"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pl-PL" sz="1300" spc="-1" strike="noStrike">
              <a:solidFill>
                <a:srgbClr val="545656"/>
              </a:solidFill>
              <a:latin typeface="Arial"/>
            </a:endParaRPr>
          </a:p>
        </p:txBody>
      </p:sp>
      <p:sp>
        <p:nvSpPr>
          <p:cNvPr id="5"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algn="ctr"/>
            <a:endParaRPr b="0" lang="pl-PL"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pl-PL" sz="1300" spc="-1" strike="noStrike">
              <a:solidFill>
                <a:srgbClr val="545656"/>
              </a:solidFill>
              <a:latin typeface="Arial"/>
            </a:endParaRPr>
          </a:p>
        </p:txBody>
      </p:sp>
      <p:sp>
        <p:nvSpPr>
          <p:cNvPr id="7"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pl-PL" sz="1300" spc="-1" strike="noStrike">
              <a:solidFill>
                <a:srgbClr val="545656"/>
              </a:solidFill>
              <a:latin typeface="Arial"/>
            </a:endParaRPr>
          </a:p>
        </p:txBody>
      </p:sp>
      <p:sp>
        <p:nvSpPr>
          <p:cNvPr id="9"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10"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pl-PL" sz="1300" spc="-1" strike="noStrike">
              <a:solidFill>
                <a:srgbClr val="545656"/>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pl-PL"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pl-PL" sz="1300" spc="-1" strike="noStrike">
              <a:solidFill>
                <a:srgbClr val="545656"/>
              </a:solidFill>
              <a:latin typeface="Arial"/>
            </a:endParaRPr>
          </a:p>
        </p:txBody>
      </p:sp>
      <p:sp>
        <p:nvSpPr>
          <p:cNvPr id="14"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15"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16"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pl-PL" sz="1300" spc="-1" strike="noStrike">
              <a:solidFill>
                <a:srgbClr val="545656"/>
              </a:solidFill>
              <a:latin typeface="Arial"/>
            </a:endParaRPr>
          </a:p>
        </p:txBody>
      </p:sp>
      <p:sp>
        <p:nvSpPr>
          <p:cNvPr id="18"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19"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20"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pl-PL" sz="1300" spc="-1" strike="noStrike">
              <a:solidFill>
                <a:srgbClr val="545656"/>
              </a:solidFill>
              <a:latin typeface="Arial"/>
            </a:endParaRPr>
          </a:p>
        </p:txBody>
      </p:sp>
      <p:sp>
        <p:nvSpPr>
          <p:cNvPr id="22"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23"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
        <p:nvSpPr>
          <p:cNvPr id="24"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pl-PL" sz="1600" spc="-1" strike="noStrike">
              <a:solidFill>
                <a:srgbClr val="545656"/>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Picture 1" descr="Picture 1"/>
          <p:cNvPicPr/>
          <p:nvPr/>
        </p:nvPicPr>
        <p:blipFill>
          <a:blip r:embed="rId2"/>
          <a:srcRect l="0" t="41456" r="23734" b="0"/>
          <a:stretch/>
        </p:blipFill>
        <p:spPr>
          <a:xfrm>
            <a:off x="7470720" y="0"/>
            <a:ext cx="1672920" cy="808200"/>
          </a:xfrm>
          <a:prstGeom prst="rect">
            <a:avLst/>
          </a:prstGeom>
          <a:ln w="12700">
            <a:noFill/>
          </a:ln>
        </p:spPr>
      </p:pic>
      <p:sp>
        <p:nvSpPr>
          <p:cNvPr id="1" name="PlaceHolder 1"/>
          <p:cNvSpPr>
            <a:spLocks noGrp="1"/>
          </p:cNvSpPr>
          <p:nvPr>
            <p:ph type="sldNum"/>
          </p:nvPr>
        </p:nvSpPr>
        <p:spPr>
          <a:xfrm>
            <a:off x="8307000" y="4808160"/>
            <a:ext cx="208080" cy="191520"/>
          </a:xfrm>
          <a:prstGeom prst="rect">
            <a:avLst/>
          </a:prstGeom>
          <a:noFill/>
          <a:ln w="12600">
            <a:noFill/>
          </a:ln>
        </p:spPr>
        <p:txBody>
          <a:bodyPr lIns="34200" rIns="34200" tIns="34200" bIns="34200" anchor="ctr">
            <a:noAutofit/>
          </a:bodyPr>
          <a:p>
            <a:pPr algn="r">
              <a:lnSpc>
                <a:spcPct val="100000"/>
              </a:lnSpc>
              <a:tabLst>
                <a:tab algn="l" pos="0"/>
              </a:tabLst>
            </a:pPr>
            <a:fld id="{9013C42E-9C63-43F4-B817-BA6E3CAD020E}" type="slidenum">
              <a:rPr b="0" lang="pl-PL" sz="900" spc="-1" strike="noStrike">
                <a:solidFill>
                  <a:srgbClr val="222b36"/>
                </a:solidFill>
                <a:latin typeface="Arial"/>
                <a:ea typeface="Arial"/>
              </a:rPr>
              <a:t>18</a:t>
            </a:fld>
            <a:endParaRPr b="0" lang="pl-PL" sz="900" spc="-1" strike="noStrike">
              <a:latin typeface="Times New Roman"/>
            </a:endParaRPr>
          </a:p>
        </p:txBody>
      </p:sp>
      <p:sp>
        <p:nvSpPr>
          <p:cNvPr id="2" name="PlaceHolder 2"/>
          <p:cNvSpPr>
            <a:spLocks noGrp="1"/>
          </p:cNvSpPr>
          <p:nvPr>
            <p:ph type="title"/>
          </p:nvPr>
        </p:nvSpPr>
        <p:spPr>
          <a:xfrm>
            <a:off x="457200" y="205200"/>
            <a:ext cx="8229240" cy="858600"/>
          </a:xfrm>
          <a:prstGeom prst="rect">
            <a:avLst/>
          </a:prstGeom>
          <a:noFill/>
          <a:ln w="0">
            <a:noFill/>
          </a:ln>
        </p:spPr>
        <p:txBody>
          <a:bodyPr lIns="0" rIns="0" tIns="0" bIns="0" anchor="ctr">
            <a:noAutofit/>
          </a:bodyPr>
          <a:p>
            <a:r>
              <a:rPr b="0" lang="pl-PL" sz="1300" spc="-1" strike="noStrike">
                <a:solidFill>
                  <a:srgbClr val="545656"/>
                </a:solidFill>
                <a:latin typeface="Arial"/>
              </a:rPr>
              <a:t>Kliknij, aby edytować format tekstu tytułu</a:t>
            </a:r>
            <a:endParaRPr b="0" lang="pl-PL" sz="1300" spc="-1" strike="noStrike">
              <a:solidFill>
                <a:srgbClr val="545656"/>
              </a:solidFill>
              <a:latin typeface="Arial"/>
            </a:endParaRPr>
          </a:p>
        </p:txBody>
      </p:sp>
      <p:sp>
        <p:nvSpPr>
          <p:cNvPr id="3" name="PlaceHolder 3"/>
          <p:cNvSpPr>
            <a:spLocks noGrp="1"/>
          </p:cNvSpPr>
          <p:nvPr>
            <p:ph type="body"/>
          </p:nvPr>
        </p:nvSpPr>
        <p:spPr>
          <a:xfrm>
            <a:off x="457200" y="1203480"/>
            <a:ext cx="8229240" cy="29829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pl-PL" sz="1600" spc="-1" strike="noStrike">
                <a:solidFill>
                  <a:srgbClr val="545656"/>
                </a:solidFill>
                <a:latin typeface="Arial"/>
              </a:rPr>
              <a:t>Kliknij, aby edytować format tekstu konspektu</a:t>
            </a:r>
            <a:endParaRPr b="0" lang="pl-PL" sz="1600" spc="-1" strike="noStrike">
              <a:solidFill>
                <a:srgbClr val="545656"/>
              </a:solidFill>
              <a:latin typeface="Arial"/>
            </a:endParaRPr>
          </a:p>
          <a:p>
            <a:pPr lvl="1" marL="864000" indent="-324000">
              <a:spcBef>
                <a:spcPts val="1134"/>
              </a:spcBef>
              <a:buClr>
                <a:srgbClr val="000000"/>
              </a:buClr>
              <a:buSzPct val="75000"/>
              <a:buFont typeface="Symbol" charset="2"/>
              <a:buChar char=""/>
            </a:pPr>
            <a:r>
              <a:rPr b="0" lang="pl-PL" sz="1600" spc="-1" strike="noStrike">
                <a:solidFill>
                  <a:srgbClr val="545656"/>
                </a:solidFill>
                <a:latin typeface="Arial"/>
              </a:rPr>
              <a:t>Drugi poziom konspektu</a:t>
            </a:r>
            <a:endParaRPr b="0" lang="pl-PL" sz="1600" spc="-1" strike="noStrike">
              <a:solidFill>
                <a:srgbClr val="545656"/>
              </a:solidFill>
              <a:latin typeface="Arial"/>
            </a:endParaRPr>
          </a:p>
          <a:p>
            <a:pPr lvl="2" marL="1296000" indent="-288000">
              <a:spcBef>
                <a:spcPts val="850"/>
              </a:spcBef>
              <a:buClr>
                <a:srgbClr val="000000"/>
              </a:buClr>
              <a:buSzPct val="45000"/>
              <a:buFont typeface="Wingdings" charset="2"/>
              <a:buChar char=""/>
            </a:pPr>
            <a:r>
              <a:rPr b="0" lang="pl-PL" sz="1600" spc="-1" strike="noStrike">
                <a:solidFill>
                  <a:srgbClr val="545656"/>
                </a:solidFill>
                <a:latin typeface="Arial"/>
              </a:rPr>
              <a:t>Trzeci poziom konspektu</a:t>
            </a:r>
            <a:endParaRPr b="0" lang="pl-PL" sz="1600" spc="-1" strike="noStrike">
              <a:solidFill>
                <a:srgbClr val="545656"/>
              </a:solidFill>
              <a:latin typeface="Arial"/>
            </a:endParaRPr>
          </a:p>
          <a:p>
            <a:pPr lvl="3" marL="1728000" indent="-216000">
              <a:spcBef>
                <a:spcPts val="567"/>
              </a:spcBef>
              <a:buClr>
                <a:srgbClr val="000000"/>
              </a:buClr>
              <a:buSzPct val="75000"/>
              <a:buFont typeface="Symbol" charset="2"/>
              <a:buChar char=""/>
            </a:pPr>
            <a:r>
              <a:rPr b="0" lang="pl-PL" sz="1600" spc="-1" strike="noStrike">
                <a:solidFill>
                  <a:srgbClr val="545656"/>
                </a:solidFill>
                <a:latin typeface="Arial"/>
              </a:rPr>
              <a:t>Czwarty poziom konspektu</a:t>
            </a:r>
            <a:endParaRPr b="0" lang="pl-PL" sz="1600" spc="-1" strike="noStrike">
              <a:solidFill>
                <a:srgbClr val="545656"/>
              </a:solidFill>
              <a:latin typeface="Arial"/>
            </a:endParaRPr>
          </a:p>
          <a:p>
            <a:pPr lvl="4" marL="2160000" indent="-216000">
              <a:spcBef>
                <a:spcPts val="283"/>
              </a:spcBef>
              <a:buClr>
                <a:srgbClr val="000000"/>
              </a:buClr>
              <a:buSzPct val="45000"/>
              <a:buFont typeface="Wingdings" charset="2"/>
              <a:buChar char=""/>
            </a:pPr>
            <a:r>
              <a:rPr b="0" lang="pl-PL" sz="2000" spc="-1" strike="noStrike">
                <a:solidFill>
                  <a:srgbClr val="545656"/>
                </a:solidFill>
                <a:latin typeface="Arial"/>
              </a:rPr>
              <a:t>Piąty poziom konspektu</a:t>
            </a:r>
            <a:endParaRPr b="0" lang="pl-PL" sz="2000" spc="-1" strike="noStrike">
              <a:solidFill>
                <a:srgbClr val="545656"/>
              </a:solidFill>
              <a:latin typeface="Arial"/>
            </a:endParaRPr>
          </a:p>
          <a:p>
            <a:pPr lvl="5" marL="2592000" indent="-216000">
              <a:spcBef>
                <a:spcPts val="283"/>
              </a:spcBef>
              <a:buClr>
                <a:srgbClr val="000000"/>
              </a:buClr>
              <a:buSzPct val="45000"/>
              <a:buFont typeface="Wingdings" charset="2"/>
              <a:buChar char=""/>
            </a:pPr>
            <a:r>
              <a:rPr b="0" lang="pl-PL" sz="2000" spc="-1" strike="noStrike">
                <a:solidFill>
                  <a:srgbClr val="545656"/>
                </a:solidFill>
                <a:latin typeface="Arial"/>
              </a:rPr>
              <a:t>Szósty poziom konspektu</a:t>
            </a:r>
            <a:endParaRPr b="0" lang="pl-PL" sz="2000" spc="-1" strike="noStrike">
              <a:solidFill>
                <a:srgbClr val="545656"/>
              </a:solidFill>
              <a:latin typeface="Arial"/>
            </a:endParaRPr>
          </a:p>
          <a:p>
            <a:pPr lvl="6" marL="3024000" indent="-216000">
              <a:spcBef>
                <a:spcPts val="283"/>
              </a:spcBef>
              <a:buClr>
                <a:srgbClr val="000000"/>
              </a:buClr>
              <a:buSzPct val="45000"/>
              <a:buFont typeface="Wingdings" charset="2"/>
              <a:buChar char=""/>
            </a:pPr>
            <a:r>
              <a:rPr b="0" lang="pl-PL" sz="2000" spc="-1" strike="noStrike">
                <a:solidFill>
                  <a:srgbClr val="545656"/>
                </a:solidFill>
                <a:latin typeface="Arial"/>
              </a:rPr>
              <a:t>Siódmy poziom konspektu</a:t>
            </a:r>
            <a:endParaRPr b="0" lang="pl-PL" sz="2000" spc="-1" strike="noStrike">
              <a:solidFill>
                <a:srgbClr val="545656"/>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png"/><Relationship Id="rId2" Type="http://schemas.microsoft.com/office/2007/relationships/hdphoto" Target="../media/hdphoto1.wdp"/><Relationship Id="rId3" Type="http://schemas.openxmlformats.org/officeDocument/2006/relationships/image" Target="../media/image3.png"/><Relationship Id="rId4"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jpeg"/><Relationship Id="rId3"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 name="Picture 4" descr="A picture containing sky, outdoor, car, building&#10;&#10;Description automatically generated"/>
          <p:cNvPicPr/>
          <p:nvPr/>
        </p:nvPicPr>
        <p:blipFill>
          <a:blip r:embed="rId1">
            <a:extLst>
              <a:ext uri="{BEBA8EAE-BF5A-486C-A8C5-ECC9F3942E4B}">
                <a14:imgProps xmlns:a14="http://schemas.microsoft.com/office/drawing/2010/main">
                  <a14:imgLayer r:embed="rId2">
                    <a14:imgEffect>
                      <a14:brightnessContrast bright="20000"/>
                    </a14:imgEffect>
                  </a14:imgLayer>
                </a14:imgProps>
              </a:ext>
            </a:extLst>
          </a:blip>
          <a:srcRect l="1732" t="25788" r="3435" b="0"/>
          <a:stretch/>
        </p:blipFill>
        <p:spPr>
          <a:xfrm>
            <a:off x="0" y="-10080"/>
            <a:ext cx="9143280" cy="4770000"/>
          </a:xfrm>
          <a:prstGeom prst="rect">
            <a:avLst/>
          </a:prstGeom>
          <a:ln w="0">
            <a:noFill/>
          </a:ln>
        </p:spPr>
      </p:pic>
      <p:sp>
        <p:nvSpPr>
          <p:cNvPr id="47" name="Freeform 25"/>
          <p:cNvSpPr/>
          <p:nvPr/>
        </p:nvSpPr>
        <p:spPr>
          <a:xfrm>
            <a:off x="0" y="1158840"/>
            <a:ext cx="9143640" cy="3990600"/>
          </a:xfrm>
          <a:custGeom>
            <a:avLst/>
            <a:gdLst/>
            <a:ahLst/>
            <a:rect l="l" t="t" r="r" b="b"/>
            <a:pathLst>
              <a:path w="9218646" h="4072869">
                <a:moveTo>
                  <a:pt x="9218646" y="0"/>
                </a:moveTo>
                <a:lnTo>
                  <a:pt x="9218646" y="4072869"/>
                </a:lnTo>
                <a:lnTo>
                  <a:pt x="0" y="4072869"/>
                </a:lnTo>
                <a:lnTo>
                  <a:pt x="0" y="2928319"/>
                </a:lnTo>
                <a:lnTo>
                  <a:pt x="74646" y="2929263"/>
                </a:lnTo>
                <a:cubicBezTo>
                  <a:pt x="3337459" y="2929263"/>
                  <a:pt x="6368604" y="1937376"/>
                  <a:pt x="8882999" y="238684"/>
                </a:cubicBezTo>
                <a:lnTo>
                  <a:pt x="9218646" y="0"/>
                </a:lnTo>
                <a:close/>
              </a:path>
            </a:pathLst>
          </a:custGeom>
          <a:solidFill>
            <a:srgbClr val="004b5c"/>
          </a:solidFill>
          <a:ln w="25400">
            <a:noFill/>
          </a:ln>
        </p:spPr>
        <p:style>
          <a:lnRef idx="0"/>
          <a:fillRef idx="0"/>
          <a:effectRef idx="0"/>
          <a:fontRef idx="minor"/>
        </p:style>
      </p:sp>
      <p:sp>
        <p:nvSpPr>
          <p:cNvPr id="48" name="TextBox 8"/>
          <p:cNvSpPr/>
          <p:nvPr/>
        </p:nvSpPr>
        <p:spPr>
          <a:xfrm>
            <a:off x="3929040" y="3706200"/>
            <a:ext cx="5015520" cy="70056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pl-PL" sz="4000" spc="-1" strike="noStrike">
                <a:solidFill>
                  <a:srgbClr val="f06400"/>
                </a:solidFill>
                <a:latin typeface="Arial"/>
                <a:ea typeface="Arial"/>
              </a:rPr>
              <a:t>Car Cost Index 2021</a:t>
            </a:r>
            <a:endParaRPr b="0" lang="pl-PL" sz="4000" spc="-1" strike="noStrike">
              <a:latin typeface="Arial"/>
            </a:endParaRPr>
          </a:p>
        </p:txBody>
      </p:sp>
      <p:sp>
        <p:nvSpPr>
          <p:cNvPr id="49" name="TextBox 8"/>
          <p:cNvSpPr/>
          <p:nvPr/>
        </p:nvSpPr>
        <p:spPr>
          <a:xfrm>
            <a:off x="4739040" y="4345200"/>
            <a:ext cx="5015520" cy="32004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0" lang="en-US" sz="1500" spc="-1" strike="noStrike">
                <a:solidFill>
                  <a:srgbClr val="ffffff"/>
                </a:solidFill>
                <a:latin typeface="Arial"/>
                <a:ea typeface="Arial"/>
              </a:rPr>
              <a:t>Edycja szósta| Corporate Affairs &amp; Sustainability</a:t>
            </a:r>
            <a:endParaRPr b="0" lang="pl-PL" sz="1500" spc="-1" strike="noStrike">
              <a:latin typeface="Arial"/>
            </a:endParaRPr>
          </a:p>
        </p:txBody>
      </p:sp>
      <p:sp>
        <p:nvSpPr>
          <p:cNvPr id="50" name="Oval 9"/>
          <p:cNvSpPr/>
          <p:nvPr/>
        </p:nvSpPr>
        <p:spPr>
          <a:xfrm>
            <a:off x="-37202040" y="-28812240"/>
            <a:ext cx="32801760" cy="32801760"/>
          </a:xfrm>
          <a:prstGeom prst="ellipse">
            <a:avLst/>
          </a:prstGeom>
          <a:solidFill>
            <a:srgbClr val="ffffff"/>
          </a:solidFill>
          <a:ln w="25400">
            <a:solidFill>
              <a:srgbClr val="00495d"/>
            </a:solidFill>
            <a:round/>
          </a:ln>
        </p:spPr>
        <p:style>
          <a:lnRef idx="0"/>
          <a:fillRef idx="0"/>
          <a:effectRef idx="0"/>
          <a:fontRef idx="minor"/>
        </p:style>
      </p:sp>
      <p:sp>
        <p:nvSpPr>
          <p:cNvPr id="51" name="Rectangle 10"/>
          <p:cNvSpPr/>
          <p:nvPr/>
        </p:nvSpPr>
        <p:spPr>
          <a:xfrm>
            <a:off x="-41527440" y="-10080"/>
            <a:ext cx="9143640" cy="5143320"/>
          </a:xfrm>
          <a:prstGeom prst="rect">
            <a:avLst/>
          </a:prstGeom>
          <a:solidFill>
            <a:srgbClr val="ffffff"/>
          </a:solidFill>
          <a:ln w="25400">
            <a:noFill/>
          </a:ln>
        </p:spPr>
        <p:style>
          <a:lnRef idx="0"/>
          <a:fillRef idx="0"/>
          <a:effectRef idx="0"/>
          <a:fontRef idx="minor"/>
        </p:style>
      </p:sp>
      <p:pic>
        <p:nvPicPr>
          <p:cNvPr id="52" name="Picture 11" descr=""/>
          <p:cNvPicPr/>
          <p:nvPr/>
        </p:nvPicPr>
        <p:blipFill>
          <a:blip r:embed="rId3"/>
          <a:srcRect l="12583" t="26407" r="0" b="0"/>
          <a:stretch/>
        </p:blipFill>
        <p:spPr>
          <a:xfrm>
            <a:off x="-51480" y="-6840"/>
            <a:ext cx="2969640" cy="15616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Straight Connector 22"/>
          <p:cNvSpPr/>
          <p:nvPr/>
        </p:nvSpPr>
        <p:spPr>
          <a:xfrm>
            <a:off x="311040" y="352440"/>
            <a:ext cx="8454240" cy="360"/>
          </a:xfrm>
          <a:prstGeom prst="line">
            <a:avLst/>
          </a:prstGeom>
          <a:ln w="25400">
            <a:solidFill>
              <a:srgbClr val="f06400"/>
            </a:solidFill>
            <a:round/>
          </a:ln>
        </p:spPr>
        <p:style>
          <a:lnRef idx="0"/>
          <a:fillRef idx="0"/>
          <a:effectRef idx="0"/>
          <a:fontRef idx="minor"/>
        </p:style>
      </p:sp>
      <p:sp>
        <p:nvSpPr>
          <p:cNvPr id="184" name="Title 6"/>
          <p:cNvSpPr/>
          <p:nvPr/>
        </p:nvSpPr>
        <p:spPr>
          <a:xfrm>
            <a:off x="282600" y="543240"/>
            <a:ext cx="6931080" cy="800280"/>
          </a:xfrm>
          <a:prstGeom prst="rect">
            <a:avLst/>
          </a:prstGeom>
          <a:noFill/>
          <a:ln w="12700">
            <a:noFill/>
          </a:ln>
        </p:spPr>
        <p:style>
          <a:lnRef idx="0"/>
          <a:fillRef idx="0"/>
          <a:effectRef idx="0"/>
          <a:fontRef idx="minor"/>
        </p:style>
        <p:txBody>
          <a:bodyPr lIns="34200" rIns="34200" tIns="34200" bIns="34200" anchor="t">
            <a:spAutoFit/>
          </a:bodyPr>
          <a:p>
            <a:pPr>
              <a:lnSpc>
                <a:spcPct val="100000"/>
              </a:lnSpc>
              <a:tabLst>
                <a:tab algn="l" pos="0"/>
              </a:tabLst>
            </a:pPr>
            <a:r>
              <a:rPr b="1" lang="pl-PL" sz="2400" spc="-89" strike="noStrike">
                <a:solidFill>
                  <a:srgbClr val="004b5c"/>
                </a:solidFill>
                <a:latin typeface="Arial"/>
                <a:ea typeface="Arial"/>
              </a:rPr>
              <a:t>Konkurencyjność kosztowa EV </a:t>
            </a:r>
            <a:r>
              <a:rPr b="1" lang="en-US" sz="2400" spc="-89" strike="noStrike">
                <a:solidFill>
                  <a:srgbClr val="004b5c"/>
                </a:solidFill>
                <a:latin typeface="Arial"/>
                <a:ea typeface="Arial"/>
              </a:rPr>
              <a:t> w </a:t>
            </a:r>
            <a:r>
              <a:rPr b="0" lang="en-GB" sz="2400" spc="-89" strike="noStrike">
                <a:solidFill>
                  <a:srgbClr val="004b5c"/>
                </a:solidFill>
                <a:latin typeface="Arial"/>
                <a:ea typeface="Arial"/>
              </a:rPr>
              <a:t>podziale </a:t>
            </a:r>
            <a:br/>
            <a:r>
              <a:rPr b="0" lang="en-GB" sz="2400" spc="-89" strike="noStrike">
                <a:solidFill>
                  <a:srgbClr val="004b5c"/>
                </a:solidFill>
                <a:latin typeface="Arial"/>
                <a:ea typeface="Arial"/>
              </a:rPr>
              <a:t>na segment/kraj</a:t>
            </a:r>
            <a:endParaRPr b="0" lang="pl-PL" sz="2400" spc="-1" strike="noStrike">
              <a:latin typeface="Arial"/>
            </a:endParaRPr>
          </a:p>
        </p:txBody>
      </p:sp>
      <p:sp>
        <p:nvSpPr>
          <p:cNvPr id="185" name="*An EV is defined as ‘cost-competitive’ when its TCO is within a 5% margin of the TCO of the ICE vehicle"/>
          <p:cNvSpPr/>
          <p:nvPr/>
        </p:nvSpPr>
        <p:spPr>
          <a:xfrm>
            <a:off x="7648920" y="2993040"/>
            <a:ext cx="1233720" cy="1217520"/>
          </a:xfrm>
          <a:prstGeom prst="rect">
            <a:avLst/>
          </a:prstGeom>
          <a:noFill/>
          <a:ln w="12700">
            <a:noFill/>
          </a:ln>
        </p:spPr>
        <p:style>
          <a:lnRef idx="0"/>
          <a:fillRef idx="0"/>
          <a:effectRef idx="0"/>
          <a:fontRef idx="minor"/>
        </p:style>
        <p:txBody>
          <a:bodyPr lIns="45720" rIns="45720" anchor="b">
            <a:noAutofit/>
          </a:bodyPr>
          <a:p>
            <a:pPr>
              <a:lnSpc>
                <a:spcPct val="100000"/>
              </a:lnSpc>
              <a:tabLst>
                <a:tab algn="l" pos="0"/>
              </a:tabLst>
            </a:pPr>
            <a:r>
              <a:rPr b="0" lang="pl-PL" sz="800" spc="-1" strike="noStrike">
                <a:solidFill>
                  <a:srgbClr val="a7a7a7"/>
                </a:solidFill>
                <a:latin typeface="Arial"/>
                <a:ea typeface="Arial"/>
              </a:rPr>
              <a:t>*Pojazd elektryczny określa się jako "konkurencyjny cenowo", gdy jego TCO mieści się w granicach 5% marginesu TCO pojazdu spalinowego</a:t>
            </a:r>
            <a:endParaRPr b="0" lang="pl-PL" sz="800" spc="-1" strike="noStrike">
              <a:latin typeface="Arial"/>
            </a:endParaRPr>
          </a:p>
        </p:txBody>
      </p:sp>
      <p:pic>
        <p:nvPicPr>
          <p:cNvPr id="186" name="Picture 4" descr="Picture 4"/>
          <p:cNvPicPr/>
          <p:nvPr/>
        </p:nvPicPr>
        <p:blipFill>
          <a:blip r:embed="rId1"/>
          <a:srcRect l="3447" t="5713" r="7665" b="745"/>
          <a:stretch/>
        </p:blipFill>
        <p:spPr>
          <a:xfrm>
            <a:off x="551160" y="1368720"/>
            <a:ext cx="2954880" cy="2247480"/>
          </a:xfrm>
          <a:prstGeom prst="rect">
            <a:avLst/>
          </a:prstGeom>
          <a:ln w="0">
            <a:noFill/>
          </a:ln>
        </p:spPr>
      </p:pic>
      <p:pic>
        <p:nvPicPr>
          <p:cNvPr id="187" name="Picture 5" descr="Picture 5"/>
          <p:cNvPicPr/>
          <p:nvPr/>
        </p:nvPicPr>
        <p:blipFill>
          <a:blip r:embed="rId2"/>
          <a:srcRect l="3885" t="6458" r="7226" b="2066"/>
          <a:stretch/>
        </p:blipFill>
        <p:spPr>
          <a:xfrm>
            <a:off x="4002840" y="1368720"/>
            <a:ext cx="2954880" cy="2197800"/>
          </a:xfrm>
          <a:prstGeom prst="rect">
            <a:avLst/>
          </a:prstGeom>
          <a:ln w="0">
            <a:noFill/>
          </a:ln>
        </p:spPr>
      </p:pic>
      <p:sp>
        <p:nvSpPr>
          <p:cNvPr id="188" name="TextBox 4"/>
          <p:cNvSpPr/>
          <p:nvPr/>
        </p:nvSpPr>
        <p:spPr>
          <a:xfrm>
            <a:off x="7871400" y="1988280"/>
            <a:ext cx="918720" cy="577800"/>
          </a:xfrm>
          <a:prstGeom prst="rect">
            <a:avLst/>
          </a:prstGeom>
          <a:noFill/>
          <a:ln w="12700">
            <a:noFill/>
          </a:ln>
        </p:spPr>
        <p:style>
          <a:lnRef idx="0"/>
          <a:fillRef idx="0"/>
          <a:effectRef idx="0"/>
          <a:fontRef idx="minor"/>
        </p:style>
        <p:txBody>
          <a:bodyPr lIns="45720" rIns="45720" anchor="t">
            <a:spAutoFit/>
          </a:bodyPr>
          <a:p>
            <a:pPr>
              <a:lnSpc>
                <a:spcPct val="160000"/>
              </a:lnSpc>
              <a:tabLst>
                <a:tab algn="l" pos="0"/>
              </a:tabLst>
            </a:pPr>
            <a:r>
              <a:rPr b="1" lang="en-US" sz="1000" spc="-1" strike="noStrike">
                <a:solidFill>
                  <a:srgbClr val="535353"/>
                </a:solidFill>
                <a:latin typeface="Arial"/>
                <a:ea typeface="Arial"/>
              </a:rPr>
              <a:t>Tak</a:t>
            </a:r>
            <a:endParaRPr b="0" lang="pl-PL" sz="1000" spc="-1" strike="noStrike">
              <a:latin typeface="Arial"/>
            </a:endParaRPr>
          </a:p>
          <a:p>
            <a:pPr>
              <a:lnSpc>
                <a:spcPct val="160000"/>
              </a:lnSpc>
              <a:tabLst>
                <a:tab algn="l" pos="0"/>
              </a:tabLst>
            </a:pPr>
            <a:r>
              <a:rPr b="1" lang="en-US" sz="1000" spc="-1" strike="noStrike">
                <a:solidFill>
                  <a:srgbClr val="535353"/>
                </a:solidFill>
                <a:latin typeface="Arial"/>
                <a:ea typeface="Arial"/>
              </a:rPr>
              <a:t>Nie</a:t>
            </a:r>
            <a:endParaRPr b="0" lang="pl-PL" sz="1000" spc="-1" strike="noStrike">
              <a:latin typeface="Arial"/>
            </a:endParaRPr>
          </a:p>
        </p:txBody>
      </p:sp>
      <p:sp>
        <p:nvSpPr>
          <p:cNvPr id="189" name="Circle"/>
          <p:cNvSpPr/>
          <p:nvPr/>
        </p:nvSpPr>
        <p:spPr>
          <a:xfrm>
            <a:off x="7662960" y="2107080"/>
            <a:ext cx="146880" cy="146880"/>
          </a:xfrm>
          <a:prstGeom prst="ellipse">
            <a:avLst/>
          </a:prstGeom>
          <a:solidFill>
            <a:srgbClr val="8ec26a"/>
          </a:solidFill>
          <a:ln w="12700">
            <a:noFill/>
          </a:ln>
        </p:spPr>
        <p:style>
          <a:lnRef idx="0"/>
          <a:fillRef idx="0"/>
          <a:effectRef idx="0"/>
          <a:fontRef idx="minor"/>
        </p:style>
      </p:sp>
      <p:sp>
        <p:nvSpPr>
          <p:cNvPr id="190" name="Circle"/>
          <p:cNvSpPr/>
          <p:nvPr/>
        </p:nvSpPr>
        <p:spPr>
          <a:xfrm>
            <a:off x="7662960" y="2316600"/>
            <a:ext cx="146880" cy="146880"/>
          </a:xfrm>
          <a:prstGeom prst="ellipse">
            <a:avLst/>
          </a:prstGeom>
          <a:solidFill>
            <a:srgbClr val="fcab57"/>
          </a:solidFill>
          <a:ln w="12700">
            <a:noFill/>
          </a:ln>
        </p:spPr>
        <p:style>
          <a:lnRef idx="0"/>
          <a:fillRef idx="0"/>
          <a:effectRef idx="0"/>
          <a:fontRef idx="minor"/>
        </p:style>
      </p:sp>
      <p:sp>
        <p:nvSpPr>
          <p:cNvPr id="191" name="TextBox 4"/>
          <p:cNvSpPr/>
          <p:nvPr/>
        </p:nvSpPr>
        <p:spPr>
          <a:xfrm>
            <a:off x="7610400" y="1595880"/>
            <a:ext cx="1471680" cy="45684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GB" sz="1200" spc="-1" strike="noStrike">
                <a:solidFill>
                  <a:srgbClr val="004b5c">
                    <a:alpha val="40000"/>
                  </a:srgbClr>
                </a:solidFill>
                <a:latin typeface="Arial"/>
                <a:ea typeface="Arial"/>
              </a:rPr>
              <a:t>Konkurencyjność cenowa EV</a:t>
            </a:r>
            <a:endParaRPr b="0" lang="pl-PL" sz="1200" spc="-1" strike="noStrike">
              <a:latin typeface="Arial"/>
            </a:endParaRPr>
          </a:p>
        </p:txBody>
      </p:sp>
      <p:sp>
        <p:nvSpPr>
          <p:cNvPr id="192" name="Sub-compact (B1)…"/>
          <p:cNvSpPr/>
          <p:nvPr/>
        </p:nvSpPr>
        <p:spPr>
          <a:xfrm>
            <a:off x="409320" y="3695760"/>
            <a:ext cx="3352680" cy="888840"/>
          </a:xfrm>
          <a:prstGeom prst="rect">
            <a:avLst/>
          </a:prstGeom>
          <a:noFill/>
          <a:ln w="12700">
            <a:noFill/>
          </a:ln>
        </p:spPr>
        <p:style>
          <a:lnRef idx="0"/>
          <a:fillRef idx="0"/>
          <a:effectRef idx="0"/>
          <a:fontRef idx="minor"/>
        </p:style>
        <p:txBody>
          <a:bodyPr lIns="45720" rIns="45720" anchor="t">
            <a:spAutoFit/>
          </a:bodyPr>
          <a:p>
            <a:pPr>
              <a:lnSpc>
                <a:spcPct val="100000"/>
              </a:lnSpc>
              <a:spcBef>
                <a:spcPts val="1001"/>
              </a:spcBef>
              <a:tabLst>
                <a:tab algn="l" pos="0"/>
              </a:tabLst>
            </a:pPr>
            <a:r>
              <a:rPr b="1" lang="en-GB" sz="1400" spc="-1" strike="noStrike">
                <a:solidFill>
                  <a:srgbClr val="004b5c"/>
                </a:solidFill>
                <a:latin typeface="Arial"/>
                <a:ea typeface="Arial"/>
              </a:rPr>
              <a:t>Sub-kompakt (B1)</a:t>
            </a:r>
            <a:endParaRPr b="0" lang="pl-PL" sz="1400" spc="-1" strike="noStrike">
              <a:latin typeface="Arial"/>
            </a:endParaRPr>
          </a:p>
          <a:p>
            <a:pPr>
              <a:lnSpc>
                <a:spcPct val="100000"/>
              </a:lnSpc>
              <a:spcBef>
                <a:spcPts val="1001"/>
              </a:spcBef>
              <a:tabLst>
                <a:tab algn="l" pos="0"/>
              </a:tabLst>
            </a:pPr>
            <a:r>
              <a:rPr b="0" lang="en-US" sz="1000" spc="-1" strike="noStrike">
                <a:solidFill>
                  <a:srgbClr val="545656"/>
                </a:solidFill>
                <a:latin typeface="Arial"/>
                <a:ea typeface="Arial"/>
              </a:rPr>
              <a:t>Auta elektryczne</a:t>
            </a:r>
            <a:r>
              <a:rPr b="0" lang="pl-PL" sz="1000" spc="-1" strike="noStrike">
                <a:solidFill>
                  <a:srgbClr val="545656"/>
                </a:solidFill>
                <a:latin typeface="Arial"/>
                <a:ea typeface="Arial"/>
              </a:rPr>
              <a:t> </a:t>
            </a:r>
            <a:r>
              <a:rPr b="0" lang="en-US" sz="1000" spc="-1" strike="noStrike">
                <a:solidFill>
                  <a:srgbClr val="545656"/>
                </a:solidFill>
                <a:latin typeface="Arial"/>
                <a:ea typeface="Arial"/>
              </a:rPr>
              <a:t>powoli stają </a:t>
            </a:r>
            <a:r>
              <a:rPr b="0" lang="pl-PL" sz="1000" spc="-1" strike="noStrike">
                <a:solidFill>
                  <a:srgbClr val="545656"/>
                </a:solidFill>
                <a:latin typeface="Arial"/>
                <a:ea typeface="Arial"/>
              </a:rPr>
              <a:t>się coraz bardziej konkurencyjn</a:t>
            </a:r>
            <a:r>
              <a:rPr b="0" lang="en-US" sz="1000" spc="-1" strike="noStrike">
                <a:solidFill>
                  <a:srgbClr val="545656"/>
                </a:solidFill>
                <a:latin typeface="Arial"/>
                <a:ea typeface="Arial"/>
              </a:rPr>
              <a:t>e cenowo</a:t>
            </a:r>
            <a:r>
              <a:rPr b="0" lang="pl-PL" sz="1000" spc="-1" strike="noStrike">
                <a:solidFill>
                  <a:srgbClr val="545656"/>
                </a:solidFill>
                <a:latin typeface="Arial"/>
                <a:ea typeface="Arial"/>
              </a:rPr>
              <a:t> w segmencie samochodów subkompaktowych (8/22 kraje)</a:t>
            </a:r>
            <a:endParaRPr b="0" lang="pl-PL" sz="1000" spc="-1" strike="noStrike">
              <a:latin typeface="Arial"/>
            </a:endParaRPr>
          </a:p>
        </p:txBody>
      </p:sp>
      <p:sp>
        <p:nvSpPr>
          <p:cNvPr id="193" name="Compact (C1 &amp; SUV-C1)…"/>
          <p:cNvSpPr/>
          <p:nvPr/>
        </p:nvSpPr>
        <p:spPr>
          <a:xfrm>
            <a:off x="3859200" y="3695760"/>
            <a:ext cx="3352680" cy="888840"/>
          </a:xfrm>
          <a:prstGeom prst="rect">
            <a:avLst/>
          </a:prstGeom>
          <a:noFill/>
          <a:ln w="12700">
            <a:noFill/>
          </a:ln>
        </p:spPr>
        <p:style>
          <a:lnRef idx="0"/>
          <a:fillRef idx="0"/>
          <a:effectRef idx="0"/>
          <a:fontRef idx="minor"/>
        </p:style>
        <p:txBody>
          <a:bodyPr lIns="45720" rIns="45720" anchor="t">
            <a:spAutoFit/>
          </a:bodyPr>
          <a:p>
            <a:pPr>
              <a:lnSpc>
                <a:spcPct val="100000"/>
              </a:lnSpc>
              <a:spcBef>
                <a:spcPts val="1001"/>
              </a:spcBef>
              <a:tabLst>
                <a:tab algn="l" pos="0"/>
              </a:tabLst>
            </a:pPr>
            <a:r>
              <a:rPr b="1" lang="en-US" sz="1400" spc="-1" strike="noStrike">
                <a:solidFill>
                  <a:srgbClr val="004b5c"/>
                </a:solidFill>
                <a:latin typeface="Arial"/>
                <a:ea typeface="Arial"/>
              </a:rPr>
              <a:t>Kompakt (C1 &amp; SUV-C1)</a:t>
            </a:r>
            <a:endParaRPr b="0" lang="pl-PL" sz="1400" spc="-1" strike="noStrike">
              <a:latin typeface="Arial"/>
            </a:endParaRPr>
          </a:p>
          <a:p>
            <a:pPr>
              <a:lnSpc>
                <a:spcPct val="100000"/>
              </a:lnSpc>
              <a:spcBef>
                <a:spcPts val="1001"/>
              </a:spcBef>
              <a:tabLst>
                <a:tab algn="l" pos="0"/>
              </a:tabLst>
            </a:pPr>
            <a:r>
              <a:rPr b="0" lang="pl-PL" sz="1000" spc="-1" strike="noStrike">
                <a:solidFill>
                  <a:srgbClr val="545656"/>
                </a:solidFill>
                <a:latin typeface="Arial"/>
                <a:ea typeface="Arial"/>
              </a:rPr>
              <a:t>W większości badanych krajów pojazdy elektryczne są bardziej przystępne cenowo w segmencie samochodów kompaktowych (14/22 krajów).</a:t>
            </a:r>
            <a:endParaRPr b="0" lang="pl-PL" sz="1000" spc="-1" strike="noStrike">
              <a:latin typeface="Arial"/>
            </a:endParaRPr>
          </a:p>
        </p:txBody>
      </p:sp>
      <p:grpSp>
        <p:nvGrpSpPr>
          <p:cNvPr id="194" name="Group"/>
          <p:cNvGrpSpPr/>
          <p:nvPr/>
        </p:nvGrpSpPr>
        <p:grpSpPr>
          <a:xfrm>
            <a:off x="261360" y="181440"/>
            <a:ext cx="8620920" cy="289440"/>
            <a:chOff x="261360" y="181440"/>
            <a:chExt cx="8620920" cy="289440"/>
          </a:xfrm>
        </p:grpSpPr>
        <p:sp>
          <p:nvSpPr>
            <p:cNvPr id="195" name="Rectangle 1"/>
            <p:cNvSpPr/>
            <p:nvPr/>
          </p:nvSpPr>
          <p:spPr>
            <a:xfrm>
              <a:off x="261360" y="181440"/>
              <a:ext cx="5212800" cy="197640"/>
            </a:xfrm>
            <a:prstGeom prst="rect">
              <a:avLst/>
            </a:prstGeom>
            <a:noFill/>
            <a:ln w="12700">
              <a:noFill/>
            </a:ln>
          </p:spPr>
          <p:style>
            <a:lnRef idx="0"/>
            <a:fillRef idx="0"/>
            <a:effectRef idx="0"/>
            <a:fontRef idx="minor"/>
          </p:style>
          <p:txBody>
            <a:bodyPr numCol="1" spcCol="0" lIns="45720" rIns="45720" anchor="t">
              <a:spAutoFit/>
            </a:bodyPr>
            <a:p>
              <a:pPr>
                <a:lnSpc>
                  <a:spcPct val="100000"/>
                </a:lnSpc>
                <a:tabLst>
                  <a:tab algn="l" pos="0"/>
                </a:tabLst>
              </a:pPr>
              <a:r>
                <a:rPr b="1" lang="pl-PL" sz="700" spc="-1" strike="noStrike">
                  <a:solidFill>
                    <a:srgbClr val="a7a7a7"/>
                  </a:solidFill>
                  <a:latin typeface="Arial"/>
                  <a:ea typeface="Arial"/>
                </a:rPr>
                <a:t>LeasePlan</a:t>
              </a:r>
              <a:r>
                <a:rPr b="0" lang="pl-PL" sz="700" spc="-1" strike="noStrike">
                  <a:solidFill>
                    <a:srgbClr val="a7a7a7"/>
                  </a:solidFill>
                  <a:latin typeface="Arial"/>
                  <a:ea typeface="Arial"/>
                </a:rPr>
                <a:t> Car Cost Index 2021</a:t>
              </a:r>
              <a:endParaRPr b="0" lang="pl-PL" sz="700" spc="-1" strike="noStrike">
                <a:latin typeface="Arial"/>
              </a:endParaRPr>
            </a:p>
          </p:txBody>
        </p:sp>
        <p:grpSp>
          <p:nvGrpSpPr>
            <p:cNvPr id="196" name="Group"/>
            <p:cNvGrpSpPr/>
            <p:nvPr/>
          </p:nvGrpSpPr>
          <p:grpSpPr>
            <a:xfrm>
              <a:off x="8529840" y="233280"/>
              <a:ext cx="352440" cy="237600"/>
              <a:chOff x="8529840" y="233280"/>
              <a:chExt cx="352440" cy="237600"/>
            </a:xfrm>
          </p:grpSpPr>
          <p:sp>
            <p:nvSpPr>
              <p:cNvPr id="197" name="Circle"/>
              <p:cNvSpPr/>
              <p:nvPr/>
            </p:nvSpPr>
            <p:spPr>
              <a:xfrm>
                <a:off x="8587440" y="233280"/>
                <a:ext cx="237600" cy="237600"/>
              </a:xfrm>
              <a:prstGeom prst="ellipse">
                <a:avLst/>
              </a:prstGeom>
              <a:solidFill>
                <a:schemeClr val="accent5"/>
              </a:solidFill>
              <a:ln w="12700">
                <a:noFill/>
              </a:ln>
            </p:spPr>
            <p:style>
              <a:lnRef idx="0"/>
              <a:fillRef idx="0"/>
              <a:effectRef idx="0"/>
              <a:fontRef idx="minor"/>
            </p:style>
          </p:sp>
          <p:sp>
            <p:nvSpPr>
              <p:cNvPr id="198" name="Rectangle 1"/>
              <p:cNvSpPr/>
              <p:nvPr/>
            </p:nvSpPr>
            <p:spPr>
              <a:xfrm>
                <a:off x="8529840" y="252360"/>
                <a:ext cx="352440" cy="198360"/>
              </a:xfrm>
              <a:prstGeom prst="rect">
                <a:avLst/>
              </a:prstGeom>
              <a:noFill/>
              <a:ln w="12700">
                <a:noFill/>
              </a:ln>
            </p:spPr>
            <p:style>
              <a:lnRef idx="0"/>
              <a:fillRef idx="0"/>
              <a:effectRef idx="0"/>
              <a:fontRef idx="minor"/>
            </p:style>
            <p:txBody>
              <a:bodyPr numCol="1" spcCol="0" lIns="45720" rIns="45720" anchor="t">
                <a:spAutoFit/>
              </a:bodyPr>
              <a:p>
                <a:pPr algn="ctr">
                  <a:lnSpc>
                    <a:spcPct val="100000"/>
                  </a:lnSpc>
                  <a:tabLst>
                    <a:tab algn="l" pos="0"/>
                  </a:tabLst>
                </a:pPr>
                <a:r>
                  <a:rPr b="0" lang="pl-PL" sz="700" spc="-1" strike="noStrike">
                    <a:solidFill>
                      <a:srgbClr val="ffffff"/>
                    </a:solidFill>
                    <a:latin typeface="Arial"/>
                    <a:ea typeface="Arial"/>
                  </a:rPr>
                  <a:t>0</a:t>
                </a:r>
                <a:r>
                  <a:rPr b="0" lang="en-US" sz="700" spc="-1" strike="noStrike">
                    <a:solidFill>
                      <a:srgbClr val="ffffff"/>
                    </a:solidFill>
                    <a:latin typeface="Arial"/>
                    <a:ea typeface="Arial"/>
                  </a:rPr>
                  <a:t>9</a:t>
                </a:r>
                <a:endParaRPr b="0" lang="pl-PL" sz="700" spc="-1" strike="noStrike">
                  <a:latin typeface="Arial"/>
                </a:endParaRPr>
              </a:p>
            </p:txBody>
          </p:sp>
        </p:grpSp>
      </p:gr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Straight Connector 24"/>
          <p:cNvSpPr/>
          <p:nvPr/>
        </p:nvSpPr>
        <p:spPr>
          <a:xfrm>
            <a:off x="311040" y="352440"/>
            <a:ext cx="8454240" cy="360"/>
          </a:xfrm>
          <a:prstGeom prst="line">
            <a:avLst/>
          </a:prstGeom>
          <a:ln w="25400">
            <a:solidFill>
              <a:srgbClr val="f06400"/>
            </a:solidFill>
            <a:round/>
          </a:ln>
        </p:spPr>
        <p:style>
          <a:lnRef idx="0"/>
          <a:fillRef idx="0"/>
          <a:effectRef idx="0"/>
          <a:fontRef idx="minor"/>
        </p:style>
      </p:sp>
      <p:sp>
        <p:nvSpPr>
          <p:cNvPr id="200" name="Title 6"/>
          <p:cNvSpPr/>
          <p:nvPr/>
        </p:nvSpPr>
        <p:spPr>
          <a:xfrm>
            <a:off x="282600" y="543240"/>
            <a:ext cx="6931080" cy="800280"/>
          </a:xfrm>
          <a:prstGeom prst="rect">
            <a:avLst/>
          </a:prstGeom>
          <a:noFill/>
          <a:ln w="12700">
            <a:noFill/>
          </a:ln>
        </p:spPr>
        <p:style>
          <a:lnRef idx="0"/>
          <a:fillRef idx="0"/>
          <a:effectRef idx="0"/>
          <a:fontRef idx="minor"/>
        </p:style>
        <p:txBody>
          <a:bodyPr lIns="34200" rIns="34200" tIns="34200" bIns="34200" anchor="t">
            <a:spAutoFit/>
          </a:bodyPr>
          <a:p>
            <a:pPr>
              <a:lnSpc>
                <a:spcPct val="100000"/>
              </a:lnSpc>
              <a:tabLst>
                <a:tab algn="l" pos="0"/>
              </a:tabLst>
            </a:pPr>
            <a:r>
              <a:rPr b="1" lang="pl-PL" sz="2400" spc="-89" strike="noStrike">
                <a:solidFill>
                  <a:srgbClr val="004b5c"/>
                </a:solidFill>
                <a:latin typeface="Arial"/>
                <a:ea typeface="Arial"/>
              </a:rPr>
              <a:t>Konkurencyjność kosztowa EV </a:t>
            </a:r>
            <a:r>
              <a:rPr b="1" lang="en-US" sz="2400" spc="-89" strike="noStrike">
                <a:solidFill>
                  <a:srgbClr val="004b5c"/>
                </a:solidFill>
                <a:latin typeface="Arial"/>
                <a:ea typeface="Arial"/>
              </a:rPr>
              <a:t> w </a:t>
            </a:r>
            <a:r>
              <a:rPr b="0" lang="en-GB" sz="2400" spc="-89" strike="noStrike">
                <a:solidFill>
                  <a:srgbClr val="004b5c"/>
                </a:solidFill>
                <a:latin typeface="Arial"/>
                <a:ea typeface="Arial"/>
              </a:rPr>
              <a:t>podziale </a:t>
            </a:r>
            <a:br/>
            <a:r>
              <a:rPr b="0" lang="en-GB" sz="2400" spc="-89" strike="noStrike">
                <a:solidFill>
                  <a:srgbClr val="004b5c"/>
                </a:solidFill>
                <a:latin typeface="Arial"/>
                <a:ea typeface="Arial"/>
              </a:rPr>
              <a:t>na segment/kraj</a:t>
            </a:r>
            <a:endParaRPr b="0" lang="pl-PL" sz="2400" spc="-1" strike="noStrike">
              <a:latin typeface="Arial"/>
            </a:endParaRPr>
          </a:p>
        </p:txBody>
      </p:sp>
      <p:sp>
        <p:nvSpPr>
          <p:cNvPr id="201" name="Mid-size (D1 &amp; SUV-D1)…"/>
          <p:cNvSpPr/>
          <p:nvPr/>
        </p:nvSpPr>
        <p:spPr>
          <a:xfrm>
            <a:off x="384120" y="3702600"/>
            <a:ext cx="3492000" cy="888840"/>
          </a:xfrm>
          <a:prstGeom prst="rect">
            <a:avLst/>
          </a:prstGeom>
          <a:noFill/>
          <a:ln w="12700">
            <a:noFill/>
          </a:ln>
        </p:spPr>
        <p:style>
          <a:lnRef idx="0"/>
          <a:fillRef idx="0"/>
          <a:effectRef idx="0"/>
          <a:fontRef idx="minor"/>
        </p:style>
        <p:txBody>
          <a:bodyPr lIns="45720" rIns="45720" anchor="t">
            <a:spAutoFit/>
          </a:bodyPr>
          <a:p>
            <a:pPr>
              <a:lnSpc>
                <a:spcPct val="100000"/>
              </a:lnSpc>
              <a:spcBef>
                <a:spcPts val="1001"/>
              </a:spcBef>
              <a:tabLst>
                <a:tab algn="l" pos="0"/>
              </a:tabLst>
            </a:pPr>
            <a:r>
              <a:rPr b="1" lang="en-GB" sz="1400" spc="-1" strike="noStrike">
                <a:solidFill>
                  <a:srgbClr val="004b5c"/>
                </a:solidFill>
                <a:latin typeface="Arial"/>
                <a:ea typeface="Arial"/>
              </a:rPr>
              <a:t>Segment mid-size standard (D1) </a:t>
            </a:r>
            <a:endParaRPr b="0" lang="pl-PL" sz="1400" spc="-1" strike="noStrike">
              <a:latin typeface="Arial"/>
            </a:endParaRPr>
          </a:p>
          <a:p>
            <a:pPr>
              <a:lnSpc>
                <a:spcPct val="100000"/>
              </a:lnSpc>
              <a:spcBef>
                <a:spcPts val="1001"/>
              </a:spcBef>
              <a:tabLst>
                <a:tab algn="l" pos="0"/>
              </a:tabLst>
            </a:pPr>
            <a:r>
              <a:rPr b="0" lang="pl-PL" sz="1000" spc="-1" strike="noStrike">
                <a:solidFill>
                  <a:srgbClr val="545656"/>
                </a:solidFill>
                <a:latin typeface="Arial"/>
                <a:ea typeface="Arial"/>
              </a:rPr>
              <a:t>W większości badanych krajów (16/22 krajów) samochody elektryczne są bardziej przystępne cenowo niż benzynowe i </a:t>
            </a:r>
            <a:r>
              <a:rPr b="0" lang="en-US" sz="1000" spc="-1" strike="noStrike">
                <a:solidFill>
                  <a:srgbClr val="545656"/>
                </a:solidFill>
                <a:latin typeface="Arial"/>
                <a:ea typeface="Arial"/>
              </a:rPr>
              <a:t>diesel</a:t>
            </a:r>
            <a:r>
              <a:rPr b="0" lang="pl-PL" sz="1000" spc="-1" strike="noStrike">
                <a:solidFill>
                  <a:srgbClr val="545656"/>
                </a:solidFill>
                <a:latin typeface="Arial"/>
                <a:ea typeface="Arial"/>
              </a:rPr>
              <a:t> w segmencie D1.</a:t>
            </a:r>
            <a:endParaRPr b="0" lang="pl-PL" sz="1000" spc="-1" strike="noStrike">
              <a:latin typeface="Arial"/>
            </a:endParaRPr>
          </a:p>
        </p:txBody>
      </p:sp>
      <p:sp>
        <p:nvSpPr>
          <p:cNvPr id="202" name="Premium mid-size (D2)…"/>
          <p:cNvSpPr/>
          <p:nvPr/>
        </p:nvSpPr>
        <p:spPr>
          <a:xfrm>
            <a:off x="3859200" y="3702600"/>
            <a:ext cx="3352680" cy="888840"/>
          </a:xfrm>
          <a:prstGeom prst="rect">
            <a:avLst/>
          </a:prstGeom>
          <a:noFill/>
          <a:ln w="12700">
            <a:noFill/>
          </a:ln>
        </p:spPr>
        <p:style>
          <a:lnRef idx="0"/>
          <a:fillRef idx="0"/>
          <a:effectRef idx="0"/>
          <a:fontRef idx="minor"/>
        </p:style>
        <p:txBody>
          <a:bodyPr lIns="45720" rIns="45720" anchor="t">
            <a:spAutoFit/>
          </a:bodyPr>
          <a:p>
            <a:pPr>
              <a:lnSpc>
                <a:spcPct val="100000"/>
              </a:lnSpc>
              <a:spcBef>
                <a:spcPts val="1001"/>
              </a:spcBef>
              <a:tabLst>
                <a:tab algn="l" pos="0"/>
              </a:tabLst>
            </a:pPr>
            <a:r>
              <a:rPr b="1" lang="en-GB" sz="1400" spc="-1" strike="noStrike">
                <a:solidFill>
                  <a:srgbClr val="004b5c"/>
                </a:solidFill>
                <a:latin typeface="Arial"/>
                <a:ea typeface="Arial"/>
              </a:rPr>
              <a:t>Segment mid-size premium (D2)</a:t>
            </a:r>
            <a:endParaRPr b="0" lang="pl-PL" sz="1400" spc="-1" strike="noStrike">
              <a:latin typeface="Arial"/>
            </a:endParaRPr>
          </a:p>
          <a:p>
            <a:pPr>
              <a:lnSpc>
                <a:spcPct val="100000"/>
              </a:lnSpc>
              <a:spcBef>
                <a:spcPts val="1001"/>
              </a:spcBef>
              <a:tabLst>
                <a:tab algn="l" pos="0"/>
              </a:tabLst>
            </a:pPr>
            <a:r>
              <a:rPr b="0" lang="pl-PL" sz="1000" spc="-1" strike="noStrike">
                <a:solidFill>
                  <a:srgbClr val="545656"/>
                </a:solidFill>
                <a:latin typeface="Arial"/>
                <a:ea typeface="Arial"/>
              </a:rPr>
              <a:t>Pojazdy elektryczne są najbardziej przystępną cenowo opcją w segmencie D2 praktycznie we wszystkich badanych krajach (17/22 krajów).</a:t>
            </a:r>
            <a:endParaRPr b="0" lang="pl-PL" sz="1000" spc="-1" strike="noStrike">
              <a:latin typeface="Arial"/>
            </a:endParaRPr>
          </a:p>
        </p:txBody>
      </p:sp>
      <p:pic>
        <p:nvPicPr>
          <p:cNvPr id="203" name="Picture 1" descr="Picture 1"/>
          <p:cNvPicPr/>
          <p:nvPr/>
        </p:nvPicPr>
        <p:blipFill>
          <a:blip r:embed="rId1"/>
          <a:srcRect l="2375" t="6205" r="7709" b="1853"/>
          <a:stretch/>
        </p:blipFill>
        <p:spPr>
          <a:xfrm>
            <a:off x="514800" y="1363680"/>
            <a:ext cx="3033360" cy="2238840"/>
          </a:xfrm>
          <a:prstGeom prst="rect">
            <a:avLst/>
          </a:prstGeom>
          <a:ln w="0">
            <a:noFill/>
          </a:ln>
        </p:spPr>
      </p:pic>
      <p:pic>
        <p:nvPicPr>
          <p:cNvPr id="204" name="Picture 2" descr="Picture 2"/>
          <p:cNvPicPr/>
          <p:nvPr/>
        </p:nvPicPr>
        <p:blipFill>
          <a:blip r:embed="rId2"/>
          <a:srcRect l="1776" t="6205" r="8197" b="1851"/>
          <a:stretch/>
        </p:blipFill>
        <p:spPr>
          <a:xfrm>
            <a:off x="3930120" y="1363680"/>
            <a:ext cx="3033360" cy="2238840"/>
          </a:xfrm>
          <a:prstGeom prst="rect">
            <a:avLst/>
          </a:prstGeom>
          <a:ln w="0">
            <a:noFill/>
          </a:ln>
        </p:spPr>
      </p:pic>
      <p:sp>
        <p:nvSpPr>
          <p:cNvPr id="205" name="Circle"/>
          <p:cNvSpPr/>
          <p:nvPr/>
        </p:nvSpPr>
        <p:spPr>
          <a:xfrm>
            <a:off x="7662960" y="2107080"/>
            <a:ext cx="146880" cy="146880"/>
          </a:xfrm>
          <a:prstGeom prst="ellipse">
            <a:avLst/>
          </a:prstGeom>
          <a:solidFill>
            <a:srgbClr val="8ec26a"/>
          </a:solidFill>
          <a:ln w="12700">
            <a:noFill/>
          </a:ln>
        </p:spPr>
        <p:style>
          <a:lnRef idx="0"/>
          <a:fillRef idx="0"/>
          <a:effectRef idx="0"/>
          <a:fontRef idx="minor"/>
        </p:style>
      </p:sp>
      <p:sp>
        <p:nvSpPr>
          <p:cNvPr id="206" name="Circle"/>
          <p:cNvSpPr/>
          <p:nvPr/>
        </p:nvSpPr>
        <p:spPr>
          <a:xfrm>
            <a:off x="7662960" y="2316600"/>
            <a:ext cx="146880" cy="146880"/>
          </a:xfrm>
          <a:prstGeom prst="ellipse">
            <a:avLst/>
          </a:prstGeom>
          <a:solidFill>
            <a:srgbClr val="fcab57"/>
          </a:solidFill>
          <a:ln w="12700">
            <a:noFill/>
          </a:ln>
        </p:spPr>
        <p:style>
          <a:lnRef idx="0"/>
          <a:fillRef idx="0"/>
          <a:effectRef idx="0"/>
          <a:fontRef idx="minor"/>
        </p:style>
      </p:sp>
      <p:sp>
        <p:nvSpPr>
          <p:cNvPr id="207" name="TextBox 4"/>
          <p:cNvSpPr/>
          <p:nvPr/>
        </p:nvSpPr>
        <p:spPr>
          <a:xfrm>
            <a:off x="7871400" y="1987560"/>
            <a:ext cx="918720" cy="577800"/>
          </a:xfrm>
          <a:prstGeom prst="rect">
            <a:avLst/>
          </a:prstGeom>
          <a:noFill/>
          <a:ln w="12700">
            <a:noFill/>
          </a:ln>
        </p:spPr>
        <p:style>
          <a:lnRef idx="0"/>
          <a:fillRef idx="0"/>
          <a:effectRef idx="0"/>
          <a:fontRef idx="minor"/>
        </p:style>
        <p:txBody>
          <a:bodyPr lIns="45720" rIns="45720" anchor="t">
            <a:spAutoFit/>
          </a:bodyPr>
          <a:p>
            <a:pPr>
              <a:lnSpc>
                <a:spcPct val="160000"/>
              </a:lnSpc>
              <a:tabLst>
                <a:tab algn="l" pos="0"/>
              </a:tabLst>
            </a:pPr>
            <a:r>
              <a:rPr b="1" lang="en-US" sz="1000" spc="-1" strike="noStrike">
                <a:solidFill>
                  <a:srgbClr val="535353"/>
                </a:solidFill>
                <a:latin typeface="Arial"/>
                <a:ea typeface="Arial"/>
              </a:rPr>
              <a:t>Tak</a:t>
            </a:r>
            <a:endParaRPr b="0" lang="pl-PL" sz="1000" spc="-1" strike="noStrike">
              <a:latin typeface="Arial"/>
            </a:endParaRPr>
          </a:p>
          <a:p>
            <a:pPr>
              <a:lnSpc>
                <a:spcPct val="160000"/>
              </a:lnSpc>
              <a:tabLst>
                <a:tab algn="l" pos="0"/>
              </a:tabLst>
            </a:pPr>
            <a:r>
              <a:rPr b="1" lang="en-US" sz="1000" spc="-1" strike="noStrike">
                <a:solidFill>
                  <a:srgbClr val="535353"/>
                </a:solidFill>
                <a:latin typeface="Arial"/>
                <a:ea typeface="Arial"/>
              </a:rPr>
              <a:t>Nie</a:t>
            </a:r>
            <a:endParaRPr b="0" lang="pl-PL" sz="1000" spc="-1" strike="noStrike">
              <a:latin typeface="Arial"/>
            </a:endParaRPr>
          </a:p>
        </p:txBody>
      </p:sp>
      <p:grpSp>
        <p:nvGrpSpPr>
          <p:cNvPr id="208" name="Group"/>
          <p:cNvGrpSpPr/>
          <p:nvPr/>
        </p:nvGrpSpPr>
        <p:grpSpPr>
          <a:xfrm>
            <a:off x="261360" y="181440"/>
            <a:ext cx="8620920" cy="289440"/>
            <a:chOff x="261360" y="181440"/>
            <a:chExt cx="8620920" cy="289440"/>
          </a:xfrm>
        </p:grpSpPr>
        <p:sp>
          <p:nvSpPr>
            <p:cNvPr id="209" name="Rectangle 1"/>
            <p:cNvSpPr/>
            <p:nvPr/>
          </p:nvSpPr>
          <p:spPr>
            <a:xfrm>
              <a:off x="261360" y="181440"/>
              <a:ext cx="5212800" cy="197640"/>
            </a:xfrm>
            <a:prstGeom prst="rect">
              <a:avLst/>
            </a:prstGeom>
            <a:noFill/>
            <a:ln w="12700">
              <a:noFill/>
            </a:ln>
          </p:spPr>
          <p:style>
            <a:lnRef idx="0"/>
            <a:fillRef idx="0"/>
            <a:effectRef idx="0"/>
            <a:fontRef idx="minor"/>
          </p:style>
          <p:txBody>
            <a:bodyPr numCol="1" spcCol="0" lIns="45720" rIns="45720" anchor="t">
              <a:spAutoFit/>
            </a:bodyPr>
            <a:p>
              <a:pPr>
                <a:lnSpc>
                  <a:spcPct val="100000"/>
                </a:lnSpc>
                <a:tabLst>
                  <a:tab algn="l" pos="0"/>
                </a:tabLst>
              </a:pPr>
              <a:r>
                <a:rPr b="1" lang="pl-PL" sz="700" spc="-1" strike="noStrike">
                  <a:solidFill>
                    <a:srgbClr val="a7a7a7"/>
                  </a:solidFill>
                  <a:latin typeface="Arial"/>
                  <a:ea typeface="Arial"/>
                </a:rPr>
                <a:t>LeasePlan</a:t>
              </a:r>
              <a:r>
                <a:rPr b="0" lang="pl-PL" sz="700" spc="-1" strike="noStrike">
                  <a:solidFill>
                    <a:srgbClr val="a7a7a7"/>
                  </a:solidFill>
                  <a:latin typeface="Arial"/>
                  <a:ea typeface="Arial"/>
                </a:rPr>
                <a:t> Car Cost Index 2021</a:t>
              </a:r>
              <a:endParaRPr b="0" lang="pl-PL" sz="700" spc="-1" strike="noStrike">
                <a:latin typeface="Arial"/>
              </a:endParaRPr>
            </a:p>
          </p:txBody>
        </p:sp>
        <p:grpSp>
          <p:nvGrpSpPr>
            <p:cNvPr id="210" name="Group"/>
            <p:cNvGrpSpPr/>
            <p:nvPr/>
          </p:nvGrpSpPr>
          <p:grpSpPr>
            <a:xfrm>
              <a:off x="8529840" y="233280"/>
              <a:ext cx="352440" cy="237600"/>
              <a:chOff x="8529840" y="233280"/>
              <a:chExt cx="352440" cy="237600"/>
            </a:xfrm>
          </p:grpSpPr>
          <p:sp>
            <p:nvSpPr>
              <p:cNvPr id="211" name="Circle"/>
              <p:cNvSpPr/>
              <p:nvPr/>
            </p:nvSpPr>
            <p:spPr>
              <a:xfrm>
                <a:off x="8587440" y="233280"/>
                <a:ext cx="237600" cy="237600"/>
              </a:xfrm>
              <a:prstGeom prst="ellipse">
                <a:avLst/>
              </a:prstGeom>
              <a:solidFill>
                <a:schemeClr val="accent5"/>
              </a:solidFill>
              <a:ln w="12700">
                <a:noFill/>
              </a:ln>
            </p:spPr>
            <p:style>
              <a:lnRef idx="0"/>
              <a:fillRef idx="0"/>
              <a:effectRef idx="0"/>
              <a:fontRef idx="minor"/>
            </p:style>
          </p:sp>
          <p:sp>
            <p:nvSpPr>
              <p:cNvPr id="212" name="Rectangle 1"/>
              <p:cNvSpPr/>
              <p:nvPr/>
            </p:nvSpPr>
            <p:spPr>
              <a:xfrm>
                <a:off x="8529840" y="252360"/>
                <a:ext cx="352440" cy="198360"/>
              </a:xfrm>
              <a:prstGeom prst="rect">
                <a:avLst/>
              </a:prstGeom>
              <a:noFill/>
              <a:ln w="12700">
                <a:noFill/>
              </a:ln>
            </p:spPr>
            <p:style>
              <a:lnRef idx="0"/>
              <a:fillRef idx="0"/>
              <a:effectRef idx="0"/>
              <a:fontRef idx="minor"/>
            </p:style>
            <p:txBody>
              <a:bodyPr numCol="1" spcCol="0" lIns="45720" rIns="45720" anchor="t">
                <a:spAutoFit/>
              </a:bodyPr>
              <a:p>
                <a:pPr algn="ctr">
                  <a:lnSpc>
                    <a:spcPct val="100000"/>
                  </a:lnSpc>
                  <a:tabLst>
                    <a:tab algn="l" pos="0"/>
                  </a:tabLst>
                </a:pPr>
                <a:r>
                  <a:rPr b="0" lang="en-US" sz="700" spc="-1" strike="noStrike">
                    <a:solidFill>
                      <a:srgbClr val="ffffff"/>
                    </a:solidFill>
                    <a:latin typeface="Arial"/>
                    <a:ea typeface="Arial"/>
                  </a:rPr>
                  <a:t>10</a:t>
                </a:r>
                <a:endParaRPr b="0" lang="pl-PL" sz="700" spc="-1" strike="noStrike">
                  <a:latin typeface="Arial"/>
                </a:endParaRPr>
              </a:p>
            </p:txBody>
          </p:sp>
        </p:grpSp>
      </p:grpSp>
      <p:sp>
        <p:nvSpPr>
          <p:cNvPr id="213" name="TextBox 4"/>
          <p:cNvSpPr/>
          <p:nvPr/>
        </p:nvSpPr>
        <p:spPr>
          <a:xfrm>
            <a:off x="7610400" y="1595880"/>
            <a:ext cx="1471680" cy="45684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GB" sz="1200" spc="-1" strike="noStrike">
                <a:solidFill>
                  <a:srgbClr val="004b5c">
                    <a:alpha val="40000"/>
                  </a:srgbClr>
                </a:solidFill>
                <a:latin typeface="Arial"/>
                <a:ea typeface="Arial"/>
              </a:rPr>
              <a:t>Konkurencyjność cenowa EV</a:t>
            </a:r>
            <a:endParaRPr b="0" lang="pl-PL" sz="1200" spc="-1" strike="noStrike">
              <a:latin typeface="Arial"/>
            </a:endParaRPr>
          </a:p>
        </p:txBody>
      </p:sp>
      <p:sp>
        <p:nvSpPr>
          <p:cNvPr id="214" name="*An EV is defined as ‘cost-competitive’ when its TCO is within a 5% margin of the TCO of the ICE vehicle"/>
          <p:cNvSpPr/>
          <p:nvPr/>
        </p:nvSpPr>
        <p:spPr>
          <a:xfrm>
            <a:off x="7648920" y="2993040"/>
            <a:ext cx="1233720" cy="1217520"/>
          </a:xfrm>
          <a:prstGeom prst="rect">
            <a:avLst/>
          </a:prstGeom>
          <a:noFill/>
          <a:ln w="12700">
            <a:noFill/>
          </a:ln>
        </p:spPr>
        <p:style>
          <a:lnRef idx="0"/>
          <a:fillRef idx="0"/>
          <a:effectRef idx="0"/>
          <a:fontRef idx="minor"/>
        </p:style>
        <p:txBody>
          <a:bodyPr lIns="45720" rIns="45720" anchor="b">
            <a:noAutofit/>
          </a:bodyPr>
          <a:p>
            <a:pPr>
              <a:lnSpc>
                <a:spcPct val="100000"/>
              </a:lnSpc>
              <a:tabLst>
                <a:tab algn="l" pos="0"/>
              </a:tabLst>
            </a:pPr>
            <a:r>
              <a:rPr b="0" lang="pl-PL" sz="800" spc="-1" strike="noStrike">
                <a:solidFill>
                  <a:srgbClr val="a7a7a7"/>
                </a:solidFill>
                <a:latin typeface="Arial"/>
                <a:ea typeface="Arial"/>
              </a:rPr>
              <a:t>*Pojazd elektryczny określa się jako "konkurencyjny cenowo", gdy jego TCO mieści się w granicach 5% marginesu TCO pojazdu spalinowego</a:t>
            </a:r>
            <a:endParaRPr b="0" lang="pl-PL" sz="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Straight Connector 22"/>
          <p:cNvSpPr/>
          <p:nvPr/>
        </p:nvSpPr>
        <p:spPr>
          <a:xfrm>
            <a:off x="311040" y="352440"/>
            <a:ext cx="8454240" cy="360"/>
          </a:xfrm>
          <a:prstGeom prst="line">
            <a:avLst/>
          </a:prstGeom>
          <a:ln w="25400">
            <a:solidFill>
              <a:srgbClr val="f06400"/>
            </a:solidFill>
            <a:round/>
          </a:ln>
        </p:spPr>
        <p:style>
          <a:lnRef idx="0"/>
          <a:fillRef idx="0"/>
          <a:effectRef idx="0"/>
          <a:fontRef idx="minor"/>
        </p:style>
      </p:sp>
      <p:sp>
        <p:nvSpPr>
          <p:cNvPr id="216" name="Title 6"/>
          <p:cNvSpPr/>
          <p:nvPr/>
        </p:nvSpPr>
        <p:spPr>
          <a:xfrm>
            <a:off x="282600" y="543240"/>
            <a:ext cx="6931080" cy="800280"/>
          </a:xfrm>
          <a:prstGeom prst="rect">
            <a:avLst/>
          </a:prstGeom>
          <a:noFill/>
          <a:ln w="12700">
            <a:noFill/>
          </a:ln>
        </p:spPr>
        <p:style>
          <a:lnRef idx="0"/>
          <a:fillRef idx="0"/>
          <a:effectRef idx="0"/>
          <a:fontRef idx="minor"/>
        </p:style>
        <p:txBody>
          <a:bodyPr lIns="34200" rIns="34200" tIns="34200" bIns="34200" anchor="t">
            <a:spAutoFit/>
          </a:bodyPr>
          <a:p>
            <a:pPr>
              <a:lnSpc>
                <a:spcPct val="100000"/>
              </a:lnSpc>
              <a:tabLst>
                <a:tab algn="l" pos="0"/>
              </a:tabLst>
            </a:pPr>
            <a:r>
              <a:rPr b="1" lang="pl-PL" sz="2400" spc="-89" strike="noStrike">
                <a:solidFill>
                  <a:srgbClr val="004b5c"/>
                </a:solidFill>
                <a:latin typeface="Arial"/>
                <a:ea typeface="Arial"/>
              </a:rPr>
              <a:t>EV </a:t>
            </a:r>
            <a:r>
              <a:rPr b="1" lang="en-US" sz="2400" spc="-89" strike="noStrike">
                <a:solidFill>
                  <a:srgbClr val="004b5c"/>
                </a:solidFill>
                <a:latin typeface="Arial"/>
                <a:ea typeface="Arial"/>
              </a:rPr>
              <a:t>konkurencyjnośc kosztowa </a:t>
            </a:r>
            <a:endParaRPr b="0" lang="pl-PL" sz="2400" spc="-1" strike="noStrike">
              <a:latin typeface="Arial"/>
            </a:endParaRPr>
          </a:p>
          <a:p>
            <a:pPr>
              <a:lnSpc>
                <a:spcPct val="100000"/>
              </a:lnSpc>
              <a:tabLst>
                <a:tab algn="l" pos="0"/>
              </a:tabLst>
            </a:pPr>
            <a:r>
              <a:rPr b="0" lang="en-US" sz="2400" spc="-89" strike="noStrike">
                <a:solidFill>
                  <a:srgbClr val="004b5c"/>
                </a:solidFill>
                <a:latin typeface="Arial"/>
                <a:ea typeface="Arial"/>
              </a:rPr>
              <a:t>Volkswagen Golf vs. Volkswagen ID.3</a:t>
            </a:r>
            <a:endParaRPr b="0" lang="pl-PL" sz="2400" spc="-1" strike="noStrike">
              <a:latin typeface="Arial"/>
            </a:endParaRPr>
          </a:p>
        </p:txBody>
      </p:sp>
      <p:grpSp>
        <p:nvGrpSpPr>
          <p:cNvPr id="217" name="Group"/>
          <p:cNvGrpSpPr/>
          <p:nvPr/>
        </p:nvGrpSpPr>
        <p:grpSpPr>
          <a:xfrm>
            <a:off x="-352800" y="1645560"/>
            <a:ext cx="4322160" cy="2114280"/>
            <a:chOff x="-352800" y="1645560"/>
            <a:chExt cx="4322160" cy="2114280"/>
          </a:xfrm>
        </p:grpSpPr>
        <p:pic>
          <p:nvPicPr>
            <p:cNvPr id="218" name="Picture 2" descr="Picture 2"/>
            <p:cNvPicPr/>
            <p:nvPr/>
          </p:nvPicPr>
          <p:blipFill>
            <a:blip r:embed="rId1"/>
            <a:stretch/>
          </p:blipFill>
          <p:spPr>
            <a:xfrm>
              <a:off x="1742040" y="2007000"/>
              <a:ext cx="2227320" cy="1391760"/>
            </a:xfrm>
            <a:prstGeom prst="rect">
              <a:avLst/>
            </a:prstGeom>
            <a:ln w="12700">
              <a:noFill/>
            </a:ln>
          </p:spPr>
        </p:pic>
        <p:pic>
          <p:nvPicPr>
            <p:cNvPr id="219" name="Picture 4" descr="Picture 4"/>
            <p:cNvPicPr/>
            <p:nvPr/>
          </p:nvPicPr>
          <p:blipFill>
            <a:blip r:embed="rId2"/>
            <a:stretch/>
          </p:blipFill>
          <p:spPr>
            <a:xfrm flipH="1">
              <a:off x="-352800" y="1645560"/>
              <a:ext cx="3383280" cy="2114280"/>
            </a:xfrm>
            <a:prstGeom prst="rect">
              <a:avLst/>
            </a:prstGeom>
            <a:ln w="12700">
              <a:noFill/>
            </a:ln>
          </p:spPr>
        </p:pic>
      </p:grpSp>
      <p:sp>
        <p:nvSpPr>
          <p:cNvPr id="220" name="Volkswagen Golf vs. Volkswagen ID.3…"/>
          <p:cNvSpPr/>
          <p:nvPr/>
        </p:nvSpPr>
        <p:spPr>
          <a:xfrm>
            <a:off x="3762360" y="3999240"/>
            <a:ext cx="4221720" cy="736560"/>
          </a:xfrm>
          <a:prstGeom prst="rect">
            <a:avLst/>
          </a:prstGeom>
          <a:noFill/>
          <a:ln w="12700">
            <a:noFill/>
          </a:ln>
        </p:spPr>
        <p:style>
          <a:lnRef idx="0"/>
          <a:fillRef idx="0"/>
          <a:effectRef idx="0"/>
          <a:fontRef idx="minor"/>
        </p:style>
        <p:txBody>
          <a:bodyPr lIns="45720" rIns="45720" anchor="t">
            <a:spAutoFit/>
          </a:bodyPr>
          <a:p>
            <a:pPr>
              <a:lnSpc>
                <a:spcPct val="100000"/>
              </a:lnSpc>
              <a:spcBef>
                <a:spcPts val="1001"/>
              </a:spcBef>
              <a:tabLst>
                <a:tab algn="l" pos="0"/>
              </a:tabLst>
            </a:pPr>
            <a:r>
              <a:rPr b="1" lang="en-GB" sz="1400" spc="-1" strike="noStrike">
                <a:solidFill>
                  <a:srgbClr val="004b5c"/>
                </a:solidFill>
                <a:latin typeface="Arial"/>
                <a:ea typeface="Arial"/>
              </a:rPr>
              <a:t>Volkswagen Golf vs. Volkswagen ID.3</a:t>
            </a:r>
            <a:endParaRPr b="0" lang="pl-PL" sz="1400" spc="-1" strike="noStrike">
              <a:latin typeface="Arial"/>
            </a:endParaRPr>
          </a:p>
          <a:p>
            <a:pPr>
              <a:lnSpc>
                <a:spcPct val="100000"/>
              </a:lnSpc>
              <a:spcBef>
                <a:spcPts val="1001"/>
              </a:spcBef>
              <a:tabLst>
                <a:tab algn="l" pos="0"/>
              </a:tabLst>
            </a:pPr>
            <a:r>
              <a:rPr b="0" lang="pl-PL" sz="1000" spc="-1" strike="noStrike">
                <a:solidFill>
                  <a:srgbClr val="545656"/>
                </a:solidFill>
                <a:latin typeface="Arial"/>
                <a:ea typeface="Arial"/>
              </a:rPr>
              <a:t>W 12/22 krajach ID.3 jest bardziej przystępny cenowo niż Golf - popularny samochód flotowy.</a:t>
            </a:r>
            <a:endParaRPr b="0" lang="pl-PL" sz="1000" spc="-1" strike="noStrike">
              <a:latin typeface="Arial"/>
            </a:endParaRPr>
          </a:p>
        </p:txBody>
      </p:sp>
      <p:pic>
        <p:nvPicPr>
          <p:cNvPr id="221" name="Picture 1" descr="Picture 1"/>
          <p:cNvPicPr/>
          <p:nvPr/>
        </p:nvPicPr>
        <p:blipFill>
          <a:blip r:embed="rId3"/>
          <a:srcRect l="2547" t="6205" r="7537" b="892"/>
          <a:stretch/>
        </p:blipFill>
        <p:spPr>
          <a:xfrm>
            <a:off x="3898440" y="1660680"/>
            <a:ext cx="3033720" cy="2262240"/>
          </a:xfrm>
          <a:prstGeom prst="rect">
            <a:avLst/>
          </a:prstGeom>
          <a:ln w="0">
            <a:noFill/>
          </a:ln>
        </p:spPr>
      </p:pic>
      <p:sp>
        <p:nvSpPr>
          <p:cNvPr id="222" name="TextBox 4"/>
          <p:cNvSpPr/>
          <p:nvPr/>
        </p:nvSpPr>
        <p:spPr>
          <a:xfrm>
            <a:off x="7871400" y="1995840"/>
            <a:ext cx="1159560" cy="577800"/>
          </a:xfrm>
          <a:prstGeom prst="rect">
            <a:avLst/>
          </a:prstGeom>
          <a:noFill/>
          <a:ln w="12700">
            <a:noFill/>
          </a:ln>
        </p:spPr>
        <p:style>
          <a:lnRef idx="0"/>
          <a:fillRef idx="0"/>
          <a:effectRef idx="0"/>
          <a:fontRef idx="minor"/>
        </p:style>
        <p:txBody>
          <a:bodyPr lIns="45720" rIns="45720" anchor="t">
            <a:spAutoFit/>
          </a:bodyPr>
          <a:p>
            <a:pPr>
              <a:lnSpc>
                <a:spcPct val="160000"/>
              </a:lnSpc>
              <a:tabLst>
                <a:tab algn="l" pos="0"/>
              </a:tabLst>
            </a:pPr>
            <a:r>
              <a:rPr b="1" lang="pl-PL" sz="1000" spc="-1" strike="noStrike">
                <a:solidFill>
                  <a:srgbClr val="535353"/>
                </a:solidFill>
                <a:latin typeface="Arial"/>
                <a:ea typeface="Arial"/>
              </a:rPr>
              <a:t>Volkswagen ID.3</a:t>
            </a:r>
            <a:endParaRPr b="0" lang="pl-PL" sz="1000" spc="-1" strike="noStrike">
              <a:latin typeface="Arial"/>
            </a:endParaRPr>
          </a:p>
          <a:p>
            <a:pPr>
              <a:lnSpc>
                <a:spcPct val="160000"/>
              </a:lnSpc>
              <a:tabLst>
                <a:tab algn="l" pos="0"/>
              </a:tabLst>
            </a:pPr>
            <a:r>
              <a:rPr b="1" lang="pl-PL" sz="1000" spc="-1" strike="noStrike">
                <a:solidFill>
                  <a:srgbClr val="535353"/>
                </a:solidFill>
                <a:latin typeface="Arial"/>
                <a:ea typeface="Arial"/>
              </a:rPr>
              <a:t>Volkswagen Golf</a:t>
            </a:r>
            <a:endParaRPr b="0" lang="pl-PL" sz="1000" spc="-1" strike="noStrike">
              <a:latin typeface="Arial"/>
            </a:endParaRPr>
          </a:p>
        </p:txBody>
      </p:sp>
      <p:sp>
        <p:nvSpPr>
          <p:cNvPr id="223" name="Circle"/>
          <p:cNvSpPr/>
          <p:nvPr/>
        </p:nvSpPr>
        <p:spPr>
          <a:xfrm>
            <a:off x="7662960" y="2107080"/>
            <a:ext cx="146880" cy="146880"/>
          </a:xfrm>
          <a:prstGeom prst="ellipse">
            <a:avLst/>
          </a:prstGeom>
          <a:solidFill>
            <a:srgbClr val="8ec26a"/>
          </a:solidFill>
          <a:ln w="12700">
            <a:noFill/>
          </a:ln>
        </p:spPr>
        <p:style>
          <a:lnRef idx="0"/>
          <a:fillRef idx="0"/>
          <a:effectRef idx="0"/>
          <a:fontRef idx="minor"/>
        </p:style>
      </p:sp>
      <p:sp>
        <p:nvSpPr>
          <p:cNvPr id="224" name="Circle"/>
          <p:cNvSpPr/>
          <p:nvPr/>
        </p:nvSpPr>
        <p:spPr>
          <a:xfrm>
            <a:off x="7662960" y="2316600"/>
            <a:ext cx="146880" cy="146880"/>
          </a:xfrm>
          <a:prstGeom prst="ellipse">
            <a:avLst/>
          </a:prstGeom>
          <a:solidFill>
            <a:srgbClr val="fcab57"/>
          </a:solidFill>
          <a:ln w="12700">
            <a:noFill/>
          </a:ln>
        </p:spPr>
        <p:style>
          <a:lnRef idx="0"/>
          <a:fillRef idx="0"/>
          <a:effectRef idx="0"/>
          <a:fontRef idx="minor"/>
        </p:style>
      </p:sp>
      <p:sp>
        <p:nvSpPr>
          <p:cNvPr id="225" name="TextBox 4"/>
          <p:cNvSpPr/>
          <p:nvPr/>
        </p:nvSpPr>
        <p:spPr>
          <a:xfrm>
            <a:off x="7610400" y="1595880"/>
            <a:ext cx="1340640" cy="27432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US" sz="1200" spc="-1" strike="noStrike">
                <a:solidFill>
                  <a:srgbClr val="004b5c">
                    <a:alpha val="40000"/>
                  </a:srgbClr>
                </a:solidFill>
                <a:latin typeface="Arial"/>
                <a:ea typeface="Arial"/>
              </a:rPr>
              <a:t>Najniższe TCO</a:t>
            </a:r>
            <a:endParaRPr b="0" lang="pl-PL" sz="1200" spc="-1" strike="noStrike">
              <a:latin typeface="Arial"/>
            </a:endParaRPr>
          </a:p>
        </p:txBody>
      </p:sp>
      <p:grpSp>
        <p:nvGrpSpPr>
          <p:cNvPr id="226" name="Group"/>
          <p:cNvGrpSpPr/>
          <p:nvPr/>
        </p:nvGrpSpPr>
        <p:grpSpPr>
          <a:xfrm>
            <a:off x="261360" y="181440"/>
            <a:ext cx="8620920" cy="289440"/>
            <a:chOff x="261360" y="181440"/>
            <a:chExt cx="8620920" cy="289440"/>
          </a:xfrm>
        </p:grpSpPr>
        <p:sp>
          <p:nvSpPr>
            <p:cNvPr id="227" name="Rectangle 1"/>
            <p:cNvSpPr/>
            <p:nvPr/>
          </p:nvSpPr>
          <p:spPr>
            <a:xfrm>
              <a:off x="261360" y="181440"/>
              <a:ext cx="5212800" cy="197640"/>
            </a:xfrm>
            <a:prstGeom prst="rect">
              <a:avLst/>
            </a:prstGeom>
            <a:noFill/>
            <a:ln w="12700">
              <a:noFill/>
            </a:ln>
          </p:spPr>
          <p:style>
            <a:lnRef idx="0"/>
            <a:fillRef idx="0"/>
            <a:effectRef idx="0"/>
            <a:fontRef idx="minor"/>
          </p:style>
          <p:txBody>
            <a:bodyPr numCol="1" spcCol="0" lIns="45720" rIns="45720" anchor="t">
              <a:spAutoFit/>
            </a:bodyPr>
            <a:p>
              <a:pPr>
                <a:lnSpc>
                  <a:spcPct val="100000"/>
                </a:lnSpc>
                <a:tabLst>
                  <a:tab algn="l" pos="0"/>
                </a:tabLst>
              </a:pPr>
              <a:r>
                <a:rPr b="1" lang="pl-PL" sz="700" spc="-1" strike="noStrike">
                  <a:solidFill>
                    <a:srgbClr val="a7a7a7"/>
                  </a:solidFill>
                  <a:latin typeface="Arial"/>
                  <a:ea typeface="Arial"/>
                </a:rPr>
                <a:t>LeasePlan</a:t>
              </a:r>
              <a:r>
                <a:rPr b="0" lang="pl-PL" sz="700" spc="-1" strike="noStrike">
                  <a:solidFill>
                    <a:srgbClr val="a7a7a7"/>
                  </a:solidFill>
                  <a:latin typeface="Arial"/>
                  <a:ea typeface="Arial"/>
                </a:rPr>
                <a:t> Car Cost Index 2021</a:t>
              </a:r>
              <a:endParaRPr b="0" lang="pl-PL" sz="700" spc="-1" strike="noStrike">
                <a:latin typeface="Arial"/>
              </a:endParaRPr>
            </a:p>
          </p:txBody>
        </p:sp>
        <p:grpSp>
          <p:nvGrpSpPr>
            <p:cNvPr id="228" name="Group"/>
            <p:cNvGrpSpPr/>
            <p:nvPr/>
          </p:nvGrpSpPr>
          <p:grpSpPr>
            <a:xfrm>
              <a:off x="8529840" y="233280"/>
              <a:ext cx="352440" cy="237600"/>
              <a:chOff x="8529840" y="233280"/>
              <a:chExt cx="352440" cy="237600"/>
            </a:xfrm>
          </p:grpSpPr>
          <p:sp>
            <p:nvSpPr>
              <p:cNvPr id="229" name="Circle"/>
              <p:cNvSpPr/>
              <p:nvPr/>
            </p:nvSpPr>
            <p:spPr>
              <a:xfrm>
                <a:off x="8587440" y="233280"/>
                <a:ext cx="237600" cy="237600"/>
              </a:xfrm>
              <a:prstGeom prst="ellipse">
                <a:avLst/>
              </a:prstGeom>
              <a:solidFill>
                <a:schemeClr val="accent5"/>
              </a:solidFill>
              <a:ln w="12700">
                <a:noFill/>
              </a:ln>
            </p:spPr>
            <p:style>
              <a:lnRef idx="0"/>
              <a:fillRef idx="0"/>
              <a:effectRef idx="0"/>
              <a:fontRef idx="minor"/>
            </p:style>
          </p:sp>
          <p:sp>
            <p:nvSpPr>
              <p:cNvPr id="230" name="Rectangle 1"/>
              <p:cNvSpPr/>
              <p:nvPr/>
            </p:nvSpPr>
            <p:spPr>
              <a:xfrm>
                <a:off x="8529840" y="252360"/>
                <a:ext cx="352440" cy="198360"/>
              </a:xfrm>
              <a:prstGeom prst="rect">
                <a:avLst/>
              </a:prstGeom>
              <a:noFill/>
              <a:ln w="12700">
                <a:noFill/>
              </a:ln>
            </p:spPr>
            <p:style>
              <a:lnRef idx="0"/>
              <a:fillRef idx="0"/>
              <a:effectRef idx="0"/>
              <a:fontRef idx="minor"/>
            </p:style>
            <p:txBody>
              <a:bodyPr numCol="1" spcCol="0" lIns="45720" rIns="45720" anchor="t">
                <a:spAutoFit/>
              </a:bodyPr>
              <a:p>
                <a:pPr algn="ctr">
                  <a:lnSpc>
                    <a:spcPct val="100000"/>
                  </a:lnSpc>
                  <a:tabLst>
                    <a:tab algn="l" pos="0"/>
                  </a:tabLst>
                </a:pPr>
                <a:r>
                  <a:rPr b="0" lang="en-US" sz="700" spc="-1" strike="noStrike">
                    <a:solidFill>
                      <a:srgbClr val="ffffff"/>
                    </a:solidFill>
                    <a:latin typeface="Arial"/>
                    <a:ea typeface="Arial"/>
                  </a:rPr>
                  <a:t>11</a:t>
                </a:r>
                <a:endParaRPr b="0" lang="pl-PL" sz="700" spc="-1" strike="noStrike">
                  <a:latin typeface="Arial"/>
                </a:endParaRPr>
              </a:p>
            </p:txBody>
          </p:sp>
        </p:grpSp>
      </p:gr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Straight Connector 31"/>
          <p:cNvSpPr/>
          <p:nvPr/>
        </p:nvSpPr>
        <p:spPr>
          <a:xfrm>
            <a:off x="311040" y="352440"/>
            <a:ext cx="8454240" cy="360"/>
          </a:xfrm>
          <a:prstGeom prst="line">
            <a:avLst/>
          </a:prstGeom>
          <a:ln w="25400">
            <a:solidFill>
              <a:srgbClr val="f06400"/>
            </a:solidFill>
            <a:round/>
          </a:ln>
        </p:spPr>
        <p:style>
          <a:lnRef idx="0"/>
          <a:fillRef idx="0"/>
          <a:effectRef idx="0"/>
          <a:fontRef idx="minor"/>
        </p:style>
      </p:sp>
      <p:sp>
        <p:nvSpPr>
          <p:cNvPr id="232" name="Title 6"/>
          <p:cNvSpPr/>
          <p:nvPr/>
        </p:nvSpPr>
        <p:spPr>
          <a:xfrm>
            <a:off x="238320" y="446040"/>
            <a:ext cx="8246880" cy="1166040"/>
          </a:xfrm>
          <a:prstGeom prst="rect">
            <a:avLst/>
          </a:prstGeom>
          <a:noFill/>
          <a:ln w="12700">
            <a:noFill/>
          </a:ln>
        </p:spPr>
        <p:style>
          <a:lnRef idx="0"/>
          <a:fillRef idx="0"/>
          <a:effectRef idx="0"/>
          <a:fontRef idx="minor"/>
        </p:style>
        <p:txBody>
          <a:bodyPr lIns="34200" rIns="34200" tIns="34200" bIns="34200" anchor="t">
            <a:spAutoFit/>
          </a:bodyPr>
          <a:p>
            <a:pPr>
              <a:lnSpc>
                <a:spcPct val="100000"/>
              </a:lnSpc>
              <a:tabLst>
                <a:tab algn="l" pos="0"/>
              </a:tabLst>
            </a:pPr>
            <a:r>
              <a:rPr b="0" lang="pl-PL" sz="2400" spc="-1" strike="noStrike">
                <a:solidFill>
                  <a:srgbClr val="004b5c"/>
                </a:solidFill>
                <a:latin typeface="Arial"/>
                <a:ea typeface="Arial"/>
              </a:rPr>
              <a:t>Pojazdy elektryczne mają niższe koszty energii i opłat drogowych, co przyczynia się do obniżenia całkowitego kosztu TCO</a:t>
            </a:r>
            <a:endParaRPr b="0" lang="pl-PL" sz="2400" spc="-1" strike="noStrike">
              <a:latin typeface="Arial"/>
            </a:endParaRPr>
          </a:p>
        </p:txBody>
      </p:sp>
      <p:sp>
        <p:nvSpPr>
          <p:cNvPr id="233" name="TextBox 4"/>
          <p:cNvSpPr/>
          <p:nvPr/>
        </p:nvSpPr>
        <p:spPr>
          <a:xfrm>
            <a:off x="288000" y="1552320"/>
            <a:ext cx="2012040" cy="27432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pl-PL" sz="1200" spc="-1" strike="noStrike">
                <a:solidFill>
                  <a:srgbClr val="004b5c">
                    <a:alpha val="40000"/>
                  </a:srgbClr>
                </a:solidFill>
                <a:latin typeface="Arial"/>
                <a:ea typeface="Arial"/>
              </a:rPr>
              <a:t>TCO </a:t>
            </a:r>
            <a:r>
              <a:rPr b="1" lang="en-US" sz="1200" spc="-1" strike="noStrike">
                <a:solidFill>
                  <a:srgbClr val="004b5c">
                    <a:alpha val="40000"/>
                  </a:srgbClr>
                </a:solidFill>
                <a:latin typeface="Arial"/>
                <a:ea typeface="Arial"/>
              </a:rPr>
              <a:t>struktura</a:t>
            </a:r>
            <a:endParaRPr b="0" lang="pl-PL" sz="1200" spc="-1" strike="noStrike">
              <a:latin typeface="Arial"/>
            </a:endParaRPr>
          </a:p>
        </p:txBody>
      </p:sp>
      <p:sp>
        <p:nvSpPr>
          <p:cNvPr id="234" name="• The TCO breakdown above shows all four fuel/energy types across all countries…"/>
          <p:cNvSpPr/>
          <p:nvPr/>
        </p:nvSpPr>
        <p:spPr>
          <a:xfrm>
            <a:off x="288000" y="4410360"/>
            <a:ext cx="5070240" cy="582480"/>
          </a:xfrm>
          <a:prstGeom prst="rect">
            <a:avLst/>
          </a:prstGeom>
          <a:noFill/>
          <a:ln w="12700">
            <a:noFill/>
          </a:ln>
        </p:spPr>
        <p:style>
          <a:lnRef idx="0"/>
          <a:fillRef idx="0"/>
          <a:effectRef idx="0"/>
          <a:fontRef idx="minor"/>
        </p:style>
        <p:txBody>
          <a:bodyPr lIns="45720" rIns="45720" anchor="b">
            <a:noAutofit/>
          </a:bodyPr>
          <a:p>
            <a:pPr>
              <a:lnSpc>
                <a:spcPct val="100000"/>
              </a:lnSpc>
              <a:tabLst>
                <a:tab algn="l" pos="0"/>
              </a:tabLst>
            </a:pPr>
            <a:r>
              <a:rPr b="0" lang="pl-PL" sz="800" spc="-1" strike="noStrike">
                <a:solidFill>
                  <a:srgbClr val="000000"/>
                </a:solidFill>
                <a:latin typeface="Arial"/>
                <a:ea typeface="Arial"/>
              </a:rPr>
              <a:t>• </a:t>
            </a:r>
            <a:r>
              <a:rPr b="0" lang="pl-PL" sz="800" spc="-1" strike="noStrike">
                <a:solidFill>
                  <a:srgbClr val="a7a7a7"/>
                </a:solidFill>
                <a:latin typeface="Arial"/>
                <a:ea typeface="Arial"/>
              </a:rPr>
              <a:t>Powyższy podział TCO </a:t>
            </a:r>
            <a:r>
              <a:rPr b="0" lang="en-US" sz="800" spc="-1" strike="noStrike">
                <a:solidFill>
                  <a:srgbClr val="a7a7a7"/>
                </a:solidFill>
                <a:latin typeface="Arial"/>
                <a:ea typeface="Arial"/>
              </a:rPr>
              <a:t>przedstawia </a:t>
            </a:r>
            <a:r>
              <a:rPr b="0" lang="pl-PL" sz="800" spc="-1" strike="noStrike">
                <a:solidFill>
                  <a:srgbClr val="a7a7a7"/>
                </a:solidFill>
                <a:latin typeface="Arial"/>
                <a:ea typeface="Arial"/>
              </a:rPr>
              <a:t>cztery rodzaje paliw/energii we wszystkich krajac</a:t>
            </a:r>
            <a:r>
              <a:rPr b="0" lang="en-US" sz="800" spc="-1" strike="noStrike">
                <a:solidFill>
                  <a:srgbClr val="a7a7a7"/>
                </a:solidFill>
                <a:latin typeface="Arial"/>
                <a:ea typeface="Arial"/>
              </a:rPr>
              <a:t>h</a:t>
            </a:r>
            <a:endParaRPr b="0" lang="pl-PL" sz="800" spc="-1" strike="noStrike">
              <a:latin typeface="Arial"/>
            </a:endParaRPr>
          </a:p>
          <a:p>
            <a:pPr>
              <a:lnSpc>
                <a:spcPct val="100000"/>
              </a:lnSpc>
              <a:tabLst>
                <a:tab algn="l" pos="0"/>
              </a:tabLst>
            </a:pPr>
            <a:r>
              <a:rPr b="0" lang="pl-PL" sz="800" spc="-1" strike="noStrike">
                <a:solidFill>
                  <a:srgbClr val="a7a7a7"/>
                </a:solidFill>
                <a:latin typeface="Arial"/>
                <a:ea typeface="Arial"/>
              </a:rPr>
              <a:t> </a:t>
            </a:r>
            <a:r>
              <a:rPr b="0" lang="pl-PL" sz="800" spc="-1" strike="noStrike">
                <a:solidFill>
                  <a:srgbClr val="a7a7a7"/>
                </a:solidFill>
                <a:latin typeface="Arial"/>
                <a:ea typeface="Arial"/>
              </a:rPr>
              <a:t>Obliczenia nie zawierają podatku VAT</a:t>
            </a:r>
            <a:endParaRPr b="0" lang="pl-PL" sz="800" spc="-1" strike="noStrike">
              <a:latin typeface="Arial"/>
            </a:endParaRPr>
          </a:p>
        </p:txBody>
      </p:sp>
      <p:sp>
        <p:nvSpPr>
          <p:cNvPr id="235" name="TextBox 4"/>
          <p:cNvSpPr/>
          <p:nvPr/>
        </p:nvSpPr>
        <p:spPr>
          <a:xfrm>
            <a:off x="1212480" y="4032000"/>
            <a:ext cx="7654680" cy="54864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0" lang="en-US" sz="1000" spc="-1" strike="noStrike">
                <a:solidFill>
                  <a:srgbClr val="545656"/>
                </a:solidFill>
                <a:latin typeface="Arial"/>
                <a:ea typeface="Arial"/>
              </a:rPr>
              <a:t>Amortyzacja                </a:t>
            </a:r>
            <a:r>
              <a:rPr b="0" lang="en-GB" sz="1000" spc="-1" strike="noStrike">
                <a:solidFill>
                  <a:srgbClr val="545656"/>
                </a:solidFill>
                <a:latin typeface="Arial"/>
                <a:ea typeface="Arial"/>
              </a:rPr>
              <a:t>Podatek drogowy                Paliwo/energia         Ubezpieczenie              RMT                         Odsetki </a:t>
            </a:r>
            <a:endParaRPr b="0" lang="pl-PL" sz="1000" spc="-1" strike="noStrike">
              <a:latin typeface="Arial"/>
            </a:endParaRPr>
          </a:p>
          <a:p>
            <a:pPr>
              <a:lnSpc>
                <a:spcPct val="100000"/>
              </a:lnSpc>
              <a:tabLst>
                <a:tab algn="l" pos="0"/>
              </a:tabLst>
            </a:pPr>
            <a:r>
              <a:rPr b="0" lang="en-GB" sz="1000" spc="-1" strike="noStrike">
                <a:solidFill>
                  <a:srgbClr val="545656"/>
                </a:solidFill>
                <a:latin typeface="Arial"/>
                <a:ea typeface="Arial"/>
              </a:rPr>
              <a:t>  </a:t>
            </a:r>
            <a:endParaRPr b="0" lang="pl-PL" sz="1000" spc="-1" strike="noStrike">
              <a:latin typeface="Arial"/>
            </a:endParaRPr>
          </a:p>
          <a:p>
            <a:pPr>
              <a:lnSpc>
                <a:spcPct val="100000"/>
              </a:lnSpc>
              <a:tabLst>
                <a:tab algn="l" pos="0"/>
              </a:tabLst>
            </a:pPr>
            <a:endParaRPr b="0" lang="pl-PL" sz="1000" spc="-1" strike="noStrike">
              <a:latin typeface="Arial"/>
            </a:endParaRPr>
          </a:p>
        </p:txBody>
      </p:sp>
      <p:sp>
        <p:nvSpPr>
          <p:cNvPr id="236" name="Circle"/>
          <p:cNvSpPr/>
          <p:nvPr/>
        </p:nvSpPr>
        <p:spPr>
          <a:xfrm>
            <a:off x="955080" y="4069800"/>
            <a:ext cx="146880" cy="146880"/>
          </a:xfrm>
          <a:prstGeom prst="ellipse">
            <a:avLst/>
          </a:prstGeom>
          <a:solidFill>
            <a:srgbClr val="1170aa"/>
          </a:solidFill>
          <a:ln w="12700">
            <a:noFill/>
          </a:ln>
        </p:spPr>
        <p:style>
          <a:lnRef idx="0"/>
          <a:fillRef idx="0"/>
          <a:effectRef idx="0"/>
          <a:fontRef idx="minor"/>
        </p:style>
      </p:sp>
      <p:sp>
        <p:nvSpPr>
          <p:cNvPr id="237" name="Circle"/>
          <p:cNvSpPr/>
          <p:nvPr/>
        </p:nvSpPr>
        <p:spPr>
          <a:xfrm>
            <a:off x="2263320" y="4069800"/>
            <a:ext cx="146880" cy="146880"/>
          </a:xfrm>
          <a:prstGeom prst="ellipse">
            <a:avLst/>
          </a:prstGeom>
          <a:solidFill>
            <a:srgbClr val="a3cce9"/>
          </a:solidFill>
          <a:ln w="12700">
            <a:noFill/>
          </a:ln>
        </p:spPr>
        <p:style>
          <a:lnRef idx="0"/>
          <a:fillRef idx="0"/>
          <a:effectRef idx="0"/>
          <a:fontRef idx="minor"/>
        </p:style>
      </p:sp>
      <p:sp>
        <p:nvSpPr>
          <p:cNvPr id="238" name="Circle"/>
          <p:cNvSpPr/>
          <p:nvPr/>
        </p:nvSpPr>
        <p:spPr>
          <a:xfrm>
            <a:off x="3683160" y="4075200"/>
            <a:ext cx="146880" cy="146880"/>
          </a:xfrm>
          <a:prstGeom prst="ellipse">
            <a:avLst/>
          </a:prstGeom>
          <a:solidFill>
            <a:srgbClr val="59a14f"/>
          </a:solidFill>
          <a:ln w="12700">
            <a:noFill/>
          </a:ln>
        </p:spPr>
        <p:style>
          <a:lnRef idx="0"/>
          <a:fillRef idx="0"/>
          <a:effectRef idx="0"/>
          <a:fontRef idx="minor"/>
        </p:style>
      </p:sp>
      <p:sp>
        <p:nvSpPr>
          <p:cNvPr id="239" name="TextBox 4"/>
          <p:cNvSpPr/>
          <p:nvPr/>
        </p:nvSpPr>
        <p:spPr>
          <a:xfrm>
            <a:off x="4839480" y="3975120"/>
            <a:ext cx="664200" cy="294120"/>
          </a:xfrm>
          <a:prstGeom prst="rect">
            <a:avLst/>
          </a:prstGeom>
          <a:noFill/>
          <a:ln w="12700">
            <a:noFill/>
          </a:ln>
        </p:spPr>
        <p:style>
          <a:lnRef idx="0"/>
          <a:fillRef idx="0"/>
          <a:effectRef idx="0"/>
          <a:fontRef idx="minor"/>
        </p:style>
      </p:sp>
      <p:sp>
        <p:nvSpPr>
          <p:cNvPr id="240" name="Circle"/>
          <p:cNvSpPr/>
          <p:nvPr/>
        </p:nvSpPr>
        <p:spPr>
          <a:xfrm>
            <a:off x="4956120" y="4092840"/>
            <a:ext cx="146880" cy="146880"/>
          </a:xfrm>
          <a:prstGeom prst="ellipse">
            <a:avLst/>
          </a:prstGeom>
          <a:solidFill>
            <a:srgbClr val="8cd17d"/>
          </a:solidFill>
          <a:ln w="12700">
            <a:noFill/>
          </a:ln>
        </p:spPr>
        <p:style>
          <a:lnRef idx="0"/>
          <a:fillRef idx="0"/>
          <a:effectRef idx="0"/>
          <a:fontRef idx="minor"/>
        </p:style>
      </p:sp>
      <p:sp>
        <p:nvSpPr>
          <p:cNvPr id="241" name="Circle"/>
          <p:cNvSpPr/>
          <p:nvPr/>
        </p:nvSpPr>
        <p:spPr>
          <a:xfrm>
            <a:off x="7091640" y="4069800"/>
            <a:ext cx="146880" cy="146880"/>
          </a:xfrm>
          <a:prstGeom prst="ellipse">
            <a:avLst/>
          </a:prstGeom>
          <a:solidFill>
            <a:srgbClr val="f28e2b"/>
          </a:solidFill>
          <a:ln w="12700">
            <a:noFill/>
          </a:ln>
        </p:spPr>
        <p:style>
          <a:lnRef idx="0"/>
          <a:fillRef idx="0"/>
          <a:effectRef idx="0"/>
          <a:fontRef idx="minor"/>
        </p:style>
      </p:sp>
      <p:sp>
        <p:nvSpPr>
          <p:cNvPr id="242" name="Circle"/>
          <p:cNvSpPr/>
          <p:nvPr/>
        </p:nvSpPr>
        <p:spPr>
          <a:xfrm>
            <a:off x="6078240" y="4069800"/>
            <a:ext cx="146880" cy="146880"/>
          </a:xfrm>
          <a:prstGeom prst="ellipse">
            <a:avLst/>
          </a:prstGeom>
          <a:solidFill>
            <a:srgbClr val="f06719"/>
          </a:solidFill>
          <a:ln w="12700">
            <a:noFill/>
          </a:ln>
        </p:spPr>
        <p:style>
          <a:lnRef idx="0"/>
          <a:fillRef idx="0"/>
          <a:effectRef idx="0"/>
          <a:fontRef idx="minor"/>
        </p:style>
      </p:sp>
      <p:sp>
        <p:nvSpPr>
          <p:cNvPr id="243" name="TextBox 4"/>
          <p:cNvSpPr/>
          <p:nvPr/>
        </p:nvSpPr>
        <p:spPr>
          <a:xfrm>
            <a:off x="6341400" y="4284720"/>
            <a:ext cx="823680" cy="291960"/>
          </a:xfrm>
          <a:prstGeom prst="rect">
            <a:avLst/>
          </a:prstGeom>
          <a:noFill/>
          <a:ln w="12700">
            <a:noFill/>
          </a:ln>
        </p:spPr>
        <p:style>
          <a:lnRef idx="0"/>
          <a:fillRef idx="0"/>
          <a:effectRef idx="0"/>
          <a:fontRef idx="minor"/>
        </p:style>
        <p:txBody>
          <a:bodyPr lIns="45720" rIns="45720" anchor="t">
            <a:spAutoFit/>
          </a:bodyPr>
          <a:p>
            <a:pPr>
              <a:lnSpc>
                <a:spcPct val="110000"/>
              </a:lnSpc>
              <a:tabLst>
                <a:tab algn="l" pos="0"/>
              </a:tabLst>
            </a:pPr>
            <a:r>
              <a:rPr b="0" lang="en-US" sz="600" spc="-1" strike="noStrike">
                <a:solidFill>
                  <a:srgbClr val="a7a7a7"/>
                </a:solidFill>
                <a:latin typeface="Arial"/>
                <a:ea typeface="Arial"/>
              </a:rPr>
              <a:t>Przeglady, naprawy, opony</a:t>
            </a:r>
            <a:endParaRPr b="0" lang="pl-PL" sz="600" spc="-1" strike="noStrike">
              <a:latin typeface="Arial"/>
            </a:endParaRPr>
          </a:p>
        </p:txBody>
      </p:sp>
      <p:pic>
        <p:nvPicPr>
          <p:cNvPr id="244" name="Picture 5" descr="Picture 5"/>
          <p:cNvPicPr/>
          <p:nvPr/>
        </p:nvPicPr>
        <p:blipFill>
          <a:blip r:embed="rId1"/>
          <a:srcRect l="0" t="3248" r="0" b="57130"/>
          <a:stretch/>
        </p:blipFill>
        <p:spPr>
          <a:xfrm>
            <a:off x="238320" y="1900080"/>
            <a:ext cx="8882640" cy="2093760"/>
          </a:xfrm>
          <a:prstGeom prst="rect">
            <a:avLst/>
          </a:prstGeom>
          <a:ln w="12700">
            <a:noFill/>
          </a:ln>
        </p:spPr>
      </p:pic>
      <p:grpSp>
        <p:nvGrpSpPr>
          <p:cNvPr id="245" name="Group"/>
          <p:cNvGrpSpPr/>
          <p:nvPr/>
        </p:nvGrpSpPr>
        <p:grpSpPr>
          <a:xfrm>
            <a:off x="261360" y="181440"/>
            <a:ext cx="8620920" cy="289440"/>
            <a:chOff x="261360" y="181440"/>
            <a:chExt cx="8620920" cy="289440"/>
          </a:xfrm>
        </p:grpSpPr>
        <p:sp>
          <p:nvSpPr>
            <p:cNvPr id="246" name="Rectangle 1"/>
            <p:cNvSpPr/>
            <p:nvPr/>
          </p:nvSpPr>
          <p:spPr>
            <a:xfrm>
              <a:off x="261360" y="181440"/>
              <a:ext cx="5212800" cy="197640"/>
            </a:xfrm>
            <a:prstGeom prst="rect">
              <a:avLst/>
            </a:prstGeom>
            <a:noFill/>
            <a:ln w="12700">
              <a:noFill/>
            </a:ln>
          </p:spPr>
          <p:style>
            <a:lnRef idx="0"/>
            <a:fillRef idx="0"/>
            <a:effectRef idx="0"/>
            <a:fontRef idx="minor"/>
          </p:style>
          <p:txBody>
            <a:bodyPr numCol="1" spcCol="0" lIns="45720" rIns="45720" anchor="t">
              <a:spAutoFit/>
            </a:bodyPr>
            <a:p>
              <a:pPr>
                <a:lnSpc>
                  <a:spcPct val="100000"/>
                </a:lnSpc>
                <a:tabLst>
                  <a:tab algn="l" pos="0"/>
                </a:tabLst>
              </a:pPr>
              <a:r>
                <a:rPr b="1" lang="pl-PL" sz="700" spc="-1" strike="noStrike">
                  <a:solidFill>
                    <a:srgbClr val="a7a7a7"/>
                  </a:solidFill>
                  <a:latin typeface="Arial"/>
                  <a:ea typeface="Arial"/>
                </a:rPr>
                <a:t>LeasePlan</a:t>
              </a:r>
              <a:r>
                <a:rPr b="0" lang="pl-PL" sz="700" spc="-1" strike="noStrike">
                  <a:solidFill>
                    <a:srgbClr val="a7a7a7"/>
                  </a:solidFill>
                  <a:latin typeface="Arial"/>
                  <a:ea typeface="Arial"/>
                </a:rPr>
                <a:t> Car Cost Index 2021</a:t>
              </a:r>
              <a:endParaRPr b="0" lang="pl-PL" sz="700" spc="-1" strike="noStrike">
                <a:latin typeface="Arial"/>
              </a:endParaRPr>
            </a:p>
          </p:txBody>
        </p:sp>
        <p:grpSp>
          <p:nvGrpSpPr>
            <p:cNvPr id="247" name="Group"/>
            <p:cNvGrpSpPr/>
            <p:nvPr/>
          </p:nvGrpSpPr>
          <p:grpSpPr>
            <a:xfrm>
              <a:off x="8529840" y="233280"/>
              <a:ext cx="352440" cy="237600"/>
              <a:chOff x="8529840" y="233280"/>
              <a:chExt cx="352440" cy="237600"/>
            </a:xfrm>
          </p:grpSpPr>
          <p:sp>
            <p:nvSpPr>
              <p:cNvPr id="248" name="Circle"/>
              <p:cNvSpPr/>
              <p:nvPr/>
            </p:nvSpPr>
            <p:spPr>
              <a:xfrm>
                <a:off x="8587440" y="233280"/>
                <a:ext cx="237600" cy="237600"/>
              </a:xfrm>
              <a:prstGeom prst="ellipse">
                <a:avLst/>
              </a:prstGeom>
              <a:solidFill>
                <a:schemeClr val="accent5"/>
              </a:solidFill>
              <a:ln w="12700">
                <a:noFill/>
              </a:ln>
            </p:spPr>
            <p:style>
              <a:lnRef idx="0"/>
              <a:fillRef idx="0"/>
              <a:effectRef idx="0"/>
              <a:fontRef idx="minor"/>
            </p:style>
          </p:sp>
          <p:sp>
            <p:nvSpPr>
              <p:cNvPr id="249" name="Rectangle 1"/>
              <p:cNvSpPr/>
              <p:nvPr/>
            </p:nvSpPr>
            <p:spPr>
              <a:xfrm>
                <a:off x="8529840" y="252360"/>
                <a:ext cx="352440" cy="198360"/>
              </a:xfrm>
              <a:prstGeom prst="rect">
                <a:avLst/>
              </a:prstGeom>
              <a:noFill/>
              <a:ln w="12700">
                <a:noFill/>
              </a:ln>
            </p:spPr>
            <p:style>
              <a:lnRef idx="0"/>
              <a:fillRef idx="0"/>
              <a:effectRef idx="0"/>
              <a:fontRef idx="minor"/>
            </p:style>
            <p:txBody>
              <a:bodyPr numCol="1" spcCol="0" lIns="45720" rIns="45720" anchor="t">
                <a:spAutoFit/>
              </a:bodyPr>
              <a:p>
                <a:pPr algn="ctr">
                  <a:lnSpc>
                    <a:spcPct val="100000"/>
                  </a:lnSpc>
                  <a:tabLst>
                    <a:tab algn="l" pos="0"/>
                  </a:tabLst>
                </a:pPr>
                <a:r>
                  <a:rPr b="0" lang="en-US" sz="700" spc="-1" strike="noStrike">
                    <a:solidFill>
                      <a:srgbClr val="ffffff"/>
                    </a:solidFill>
                    <a:latin typeface="Arial"/>
                    <a:ea typeface="Arial"/>
                  </a:rPr>
                  <a:t>12</a:t>
                </a:r>
                <a:endParaRPr b="0" lang="pl-PL" sz="700" spc="-1" strike="noStrike">
                  <a:latin typeface="Arial"/>
                </a:endParaRPr>
              </a:p>
            </p:txBody>
          </p:sp>
        </p:grpSp>
      </p:gr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0" name="Picture 3" descr=""/>
          <p:cNvPicPr/>
          <p:nvPr/>
        </p:nvPicPr>
        <p:blipFill>
          <a:blip r:embed="rId1"/>
          <a:stretch/>
        </p:blipFill>
        <p:spPr>
          <a:xfrm>
            <a:off x="1440" y="0"/>
            <a:ext cx="9140760" cy="5143320"/>
          </a:xfrm>
          <a:prstGeom prst="rect">
            <a:avLst/>
          </a:prstGeom>
          <a:ln w="0">
            <a:noFill/>
          </a:ln>
        </p:spPr>
      </p:pic>
      <p:sp>
        <p:nvSpPr>
          <p:cNvPr id="251" name="Freeform 13"/>
          <p:cNvSpPr/>
          <p:nvPr/>
        </p:nvSpPr>
        <p:spPr>
          <a:xfrm>
            <a:off x="0" y="1152360"/>
            <a:ext cx="9143640" cy="3990600"/>
          </a:xfrm>
          <a:custGeom>
            <a:avLst/>
            <a:gdLst/>
            <a:ahLst/>
            <a:rect l="l" t="t" r="r" b="b"/>
            <a:pathLst>
              <a:path w="9218646" h="4072869">
                <a:moveTo>
                  <a:pt x="9218646" y="0"/>
                </a:moveTo>
                <a:lnTo>
                  <a:pt x="9218646" y="4072869"/>
                </a:lnTo>
                <a:lnTo>
                  <a:pt x="0" y="4072869"/>
                </a:lnTo>
                <a:lnTo>
                  <a:pt x="0" y="2928319"/>
                </a:lnTo>
                <a:lnTo>
                  <a:pt x="74646" y="2929263"/>
                </a:lnTo>
                <a:cubicBezTo>
                  <a:pt x="3337459" y="2929263"/>
                  <a:pt x="6368604" y="1937376"/>
                  <a:pt x="8882999" y="238684"/>
                </a:cubicBezTo>
                <a:lnTo>
                  <a:pt x="9218646" y="0"/>
                </a:lnTo>
                <a:close/>
              </a:path>
            </a:pathLst>
          </a:custGeom>
          <a:solidFill>
            <a:srgbClr val="004b5c"/>
          </a:solidFill>
          <a:ln w="25400">
            <a:noFill/>
          </a:ln>
        </p:spPr>
        <p:style>
          <a:lnRef idx="0"/>
          <a:fillRef idx="0"/>
          <a:effectRef idx="0"/>
          <a:fontRef idx="minor"/>
        </p:style>
      </p:sp>
      <p:sp>
        <p:nvSpPr>
          <p:cNvPr id="252" name="TextBox 8"/>
          <p:cNvSpPr/>
          <p:nvPr/>
        </p:nvSpPr>
        <p:spPr>
          <a:xfrm>
            <a:off x="3650040" y="3682080"/>
            <a:ext cx="6624000" cy="70128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US" sz="4000" spc="-1" strike="noStrike">
                <a:solidFill>
                  <a:srgbClr val="f06400"/>
                </a:solidFill>
                <a:latin typeface="Arial"/>
                <a:ea typeface="Arial"/>
              </a:rPr>
              <a:t>Informacje dodatkowe </a:t>
            </a:r>
            <a:endParaRPr b="0" lang="pl-PL" sz="4000" spc="-1" strike="noStrike">
              <a:latin typeface="Arial"/>
            </a:endParaRPr>
          </a:p>
        </p:txBody>
      </p:sp>
      <p:sp>
        <p:nvSpPr>
          <p:cNvPr id="253" name="TextBox 8"/>
          <p:cNvSpPr/>
          <p:nvPr/>
        </p:nvSpPr>
        <p:spPr>
          <a:xfrm>
            <a:off x="3650040" y="4291920"/>
            <a:ext cx="5015520" cy="32004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0" lang="en-US" sz="1500" spc="-1" strike="noStrike">
                <a:solidFill>
                  <a:srgbClr val="ffffff"/>
                </a:solidFill>
                <a:latin typeface="Arial"/>
                <a:ea typeface="Arial"/>
              </a:rPr>
              <a:t>Car Cost Index 2021</a:t>
            </a:r>
            <a:endParaRPr b="0" lang="pl-PL" sz="15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Rectangle 77"/>
          <p:cNvSpPr/>
          <p:nvPr/>
        </p:nvSpPr>
        <p:spPr>
          <a:xfrm>
            <a:off x="-1800" y="0"/>
            <a:ext cx="9145440" cy="5143320"/>
          </a:xfrm>
          <a:prstGeom prst="rect">
            <a:avLst/>
          </a:prstGeom>
          <a:solidFill>
            <a:srgbClr val="ee4c14"/>
          </a:solidFill>
          <a:ln w="12700">
            <a:noFill/>
          </a:ln>
        </p:spPr>
        <p:style>
          <a:lnRef idx="0"/>
          <a:fillRef idx="0"/>
          <a:effectRef idx="0"/>
          <a:fontRef idx="minor"/>
        </p:style>
      </p:sp>
      <p:pic>
        <p:nvPicPr>
          <p:cNvPr id="255" name="Europe white.png" descr="Europe white.png"/>
          <p:cNvPicPr/>
          <p:nvPr/>
        </p:nvPicPr>
        <p:blipFill>
          <a:blip r:embed="rId1">
            <a:alphaModFix amt="55000"/>
          </a:blip>
          <a:srcRect l="44603" t="0" r="0" b="8552"/>
          <a:stretch/>
        </p:blipFill>
        <p:spPr>
          <a:xfrm>
            <a:off x="0" y="2139480"/>
            <a:ext cx="3233160" cy="3003480"/>
          </a:xfrm>
          <a:prstGeom prst="rect">
            <a:avLst/>
          </a:prstGeom>
          <a:ln w="12700">
            <a:noFill/>
          </a:ln>
        </p:spPr>
      </p:pic>
      <p:sp>
        <p:nvSpPr>
          <p:cNvPr id="256" name="Rectangle 49"/>
          <p:cNvSpPr/>
          <p:nvPr/>
        </p:nvSpPr>
        <p:spPr>
          <a:xfrm flipH="1">
            <a:off x="-1800" y="82080"/>
            <a:ext cx="6316560" cy="5061240"/>
          </a:xfrm>
          <a:prstGeom prst="rect">
            <a:avLst/>
          </a:prstGeom>
          <a:gradFill rotWithShape="0">
            <a:gsLst>
              <a:gs pos="50000">
                <a:srgbClr val="e84b1c">
                  <a:alpha val="0"/>
                </a:srgbClr>
              </a:gs>
              <a:gs pos="100000">
                <a:srgbClr val="ed8b00">
                  <a:alpha val="49019"/>
                </a:srgbClr>
              </a:gs>
            </a:gsLst>
            <a:lin ang="9000000"/>
          </a:gradFill>
          <a:ln w="12700">
            <a:noFill/>
          </a:ln>
        </p:spPr>
        <p:style>
          <a:lnRef idx="0"/>
          <a:fillRef idx="0"/>
          <a:effectRef idx="0"/>
          <a:fontRef idx="minor"/>
        </p:style>
      </p:sp>
      <p:sp>
        <p:nvSpPr>
          <p:cNvPr id="257" name="Rectangle 50"/>
          <p:cNvSpPr/>
          <p:nvPr/>
        </p:nvSpPr>
        <p:spPr>
          <a:xfrm flipH="1">
            <a:off x="-1800" y="0"/>
            <a:ext cx="9145440" cy="5143320"/>
          </a:xfrm>
          <a:prstGeom prst="rect">
            <a:avLst/>
          </a:prstGeom>
          <a:gradFill rotWithShape="0">
            <a:gsLst>
              <a:gs pos="0">
                <a:srgbClr val="e84b1c">
                  <a:alpha val="0"/>
                </a:srgbClr>
              </a:gs>
              <a:gs pos="100000">
                <a:srgbClr val="e84b1c">
                  <a:alpha val="66274"/>
                </a:srgbClr>
              </a:gs>
            </a:gsLst>
            <a:lin ang="18900000"/>
          </a:gradFill>
          <a:ln w="12700">
            <a:noFill/>
          </a:ln>
        </p:spPr>
        <p:style>
          <a:lnRef idx="0"/>
          <a:fillRef idx="0"/>
          <a:effectRef idx="0"/>
          <a:fontRef idx="minor"/>
        </p:style>
      </p:sp>
      <p:sp>
        <p:nvSpPr>
          <p:cNvPr id="258" name="Rectangle 78"/>
          <p:cNvSpPr/>
          <p:nvPr/>
        </p:nvSpPr>
        <p:spPr>
          <a:xfrm>
            <a:off x="366120" y="319320"/>
            <a:ext cx="8633160" cy="739080"/>
          </a:xfrm>
          <a:prstGeom prst="rect">
            <a:avLst/>
          </a:prstGeom>
          <a:noFill/>
          <a:ln w="12700">
            <a:noFill/>
          </a:ln>
        </p:spPr>
        <p:style>
          <a:lnRef idx="0"/>
          <a:fillRef idx="0"/>
          <a:effectRef idx="0"/>
          <a:fontRef idx="minor"/>
        </p:style>
        <p:txBody>
          <a:bodyPr lIns="34200" rIns="34200" tIns="34200" bIns="34200" anchor="t">
            <a:spAutoFit/>
          </a:bodyPr>
          <a:p>
            <a:pPr>
              <a:lnSpc>
                <a:spcPct val="100000"/>
              </a:lnSpc>
              <a:tabLst>
                <a:tab algn="l" pos="0"/>
              </a:tabLst>
            </a:pPr>
            <a:r>
              <a:rPr b="1" lang="en-US" sz="2200" spc="-83" strike="noStrike">
                <a:solidFill>
                  <a:srgbClr val="ffffff"/>
                </a:solidFill>
                <a:latin typeface="Arial"/>
                <a:ea typeface="Arial"/>
              </a:rPr>
              <a:t>Średnie miesięczne TCO </a:t>
            </a:r>
            <a:r>
              <a:rPr b="1" lang="pl-PL" sz="2200" spc="-83" strike="noStrike">
                <a:solidFill>
                  <a:srgbClr val="ffffff"/>
                </a:solidFill>
                <a:latin typeface="Arial"/>
                <a:ea typeface="Arial"/>
              </a:rPr>
              <a:t>dla samochodów średniej wielkości (D1 i SUV-D1) oraz średniej wielkości premium (D2)</a:t>
            </a:r>
            <a:endParaRPr b="0" lang="pl-PL" sz="2200" spc="-1" strike="noStrike">
              <a:latin typeface="Arial"/>
            </a:endParaRPr>
          </a:p>
        </p:txBody>
      </p:sp>
      <p:graphicFrame>
        <p:nvGraphicFramePr>
          <p:cNvPr id="259" name="Table 3"/>
          <p:cNvGraphicFramePr/>
          <p:nvPr/>
        </p:nvGraphicFramePr>
        <p:xfrm>
          <a:off x="510480" y="949320"/>
          <a:ext cx="7668000" cy="3528000"/>
        </p:xfrm>
        <a:graphic>
          <a:graphicData uri="http://schemas.openxmlformats.org/drawingml/2006/table">
            <a:tbl>
              <a:tblPr/>
              <a:tblGrid>
                <a:gridCol w="723240"/>
                <a:gridCol w="723240"/>
                <a:gridCol w="723240"/>
                <a:gridCol w="723240"/>
                <a:gridCol w="723240"/>
                <a:gridCol w="723240"/>
                <a:gridCol w="578520"/>
                <a:gridCol w="578520"/>
                <a:gridCol w="723240"/>
                <a:gridCol w="723240"/>
                <a:gridCol w="725040"/>
              </a:tblGrid>
              <a:tr h="158400">
                <a:tc gridSpan="5">
                  <a:txBody>
                    <a:bodyPr lIns="5760" rIns="5760" tIns="5760" bIns="0" anchor="b">
                      <a:noAutofit/>
                    </a:bodyPr>
                    <a:p>
                      <a:pPr algn="ctr">
                        <a:lnSpc>
                          <a:spcPct val="100000"/>
                        </a:lnSpc>
                        <a:tabLst>
                          <a:tab algn="l" pos="0"/>
                        </a:tabLst>
                      </a:pPr>
                      <a:r>
                        <a:rPr b="1" lang="en-GB" sz="1000" spc="-1" strike="noStrike">
                          <a:solidFill>
                            <a:srgbClr val="ffffff"/>
                          </a:solidFill>
                          <a:latin typeface="Arial"/>
                          <a:ea typeface="Arial"/>
                        </a:rPr>
                        <a:t>D1 &amp; SUV-D1</a:t>
                      </a:r>
                      <a:endParaRPr b="0" lang="pl-PL" sz="1000" spc="-1" strike="noStrike">
                        <a:latin typeface="Arial"/>
                      </a:endParaRPr>
                    </a:p>
                  </a:txBody>
                  <a:tcPr anchor="b" marL="5760" marR="5760">
                    <a:noFill/>
                  </a:tcPr>
                </a:tc>
                <a:tc hMerge="1">
                  <a:tcPr anchor="t" marL="90000" marR="90000">
                    <a:solidFill>
                      <a:srgbClr val="729fcf"/>
                    </a:solidFill>
                  </a:tcPr>
                </a:tc>
                <a:tc hMerge="1">
                  <a:tcPr anchor="t" marL="90000" marR="90000">
                    <a:solidFill>
                      <a:srgbClr val="729fcf"/>
                    </a:solidFill>
                  </a:tcPr>
                </a:tc>
                <a:tc hMerge="1">
                  <a:tcPr anchor="t" marL="90000" marR="90000">
                    <a:solidFill>
                      <a:srgbClr val="729fcf"/>
                    </a:solidFill>
                  </a:tcPr>
                </a:tc>
                <a:tc hMerge="1">
                  <a:tcPr anchor="t" marL="90000" marR="90000">
                    <a:solidFill>
                      <a:srgbClr val="729fcf"/>
                    </a:solidFill>
                  </a:tcPr>
                </a:tc>
                <a:tc>
                  <a:tcPr anchor="b" marL="5760" marR="5760">
                    <a:noFill/>
                  </a:tcPr>
                </a:tc>
                <a:tc gridSpan="5">
                  <a:txBody>
                    <a:bodyPr lIns="5760" rIns="5760" tIns="5760" bIns="0" anchor="b">
                      <a:noAutofit/>
                    </a:bodyPr>
                    <a:p>
                      <a:pPr algn="ctr">
                        <a:lnSpc>
                          <a:spcPct val="100000"/>
                        </a:lnSpc>
                        <a:tabLst>
                          <a:tab algn="l" pos="0"/>
                        </a:tabLst>
                      </a:pPr>
                      <a:r>
                        <a:rPr b="1" lang="en-GB" sz="1000" spc="-1" strike="noStrike">
                          <a:solidFill>
                            <a:srgbClr val="ffffff"/>
                          </a:solidFill>
                          <a:latin typeface="Arial"/>
                          <a:ea typeface="Arial"/>
                        </a:rPr>
                        <a:t>D2</a:t>
                      </a:r>
                      <a:endParaRPr b="0" lang="pl-PL" sz="1000" spc="-1" strike="noStrike">
                        <a:latin typeface="Arial"/>
                      </a:endParaRPr>
                    </a:p>
                  </a:txBody>
                  <a:tcPr anchor="b" marL="5760" marR="5760">
                    <a:noFill/>
                  </a:tcPr>
                </a:tc>
                <a:tc hMerge="1">
                  <a:tcPr anchor="t" marL="90000" marR="90000">
                    <a:solidFill>
                      <a:srgbClr val="729fcf"/>
                    </a:solidFill>
                  </a:tcPr>
                </a:tc>
                <a:tc hMerge="1">
                  <a:tcPr anchor="t" marL="90000" marR="90000">
                    <a:solidFill>
                      <a:srgbClr val="729fcf"/>
                    </a:solidFill>
                  </a:tcPr>
                </a:tc>
                <a:tc hMerge="1">
                  <a:tcPr anchor="t" marL="90000" marR="90000">
                    <a:solidFill>
                      <a:srgbClr val="729fcf"/>
                    </a:solidFill>
                  </a:tcPr>
                </a:tc>
                <a:tc hMerge="1">
                  <a:tcPr anchor="t" marL="90000" marR="90000">
                    <a:solidFill>
                      <a:srgbClr val="729fcf"/>
                    </a:solidFill>
                  </a:tcPr>
                </a:tc>
              </a:tr>
              <a:tr h="274320">
                <a:tc>
                  <a:tcPr anchor="b" marL="5760" marR="5760">
                    <a:noFill/>
                  </a:tcPr>
                </a:tc>
                <a:tc>
                  <a:tcPr anchor="b" marL="5760" marR="5760">
                    <a:noFill/>
                  </a:tcPr>
                </a:tc>
                <a:tc>
                  <a:tcPr anchor="b" marL="5760" marR="5760">
                    <a:noFill/>
                  </a:tcPr>
                </a:tc>
                <a:tc>
                  <a:tcPr anchor="b" marL="5760" marR="5760">
                    <a:noFill/>
                  </a:tcPr>
                </a:tc>
                <a:tc>
                  <a:tcPr anchor="b" marL="5760" marR="5760">
                    <a:noFill/>
                  </a:tcPr>
                </a:tc>
                <a:tc>
                  <a:tcPr anchor="b" marL="5760" marR="5760">
                    <a:noFill/>
                  </a:tcPr>
                </a:tc>
                <a:tc>
                  <a:tcPr anchor="b" marL="5760" marR="5760">
                    <a:noFill/>
                  </a:tcPr>
                </a:tc>
                <a:tc>
                  <a:tcPr anchor="b" marL="5760" marR="5760">
                    <a:noFill/>
                  </a:tcPr>
                </a:tc>
                <a:tc>
                  <a:tcPr anchor="b" marL="5760" marR="5760">
                    <a:noFill/>
                  </a:tcPr>
                </a:tc>
                <a:tc>
                  <a:tcPr anchor="b" marL="5760" marR="5760">
                    <a:noFill/>
                  </a:tcPr>
                </a:tc>
                <a:tc>
                  <a:tcPr anchor="b" marL="5760" marR="5760">
                    <a:noFill/>
                  </a:tcPr>
                </a:tc>
              </a:tr>
              <a:tr h="158400">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Państwo</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Diesel</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Elektryczny</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Benzynowy</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PHEV</a:t>
                      </a:r>
                      <a:endParaRPr b="0" lang="pl-PL" sz="1000" spc="-1" strike="noStrike">
                        <a:latin typeface="Arial"/>
                      </a:endParaRPr>
                    </a:p>
                  </a:txBody>
                  <a:tcPr anchor="b" marL="5760" marR="5760">
                    <a:noFill/>
                  </a:tcPr>
                </a:tc>
                <a:tc>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Państwo</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Diesel</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Elektryczny</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Benzynowy</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PHEV</a:t>
                      </a:r>
                      <a:endParaRPr b="0" lang="pl-PL" sz="1000" spc="-1" strike="noStrike">
                        <a:latin typeface="Arial"/>
                      </a:endParaRPr>
                    </a:p>
                  </a:txBody>
                  <a:tcPr anchor="b" marL="5760" marR="57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AT</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941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707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1,005</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1,039</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AT</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1,038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832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1,156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979</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BE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939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820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979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1,117</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BE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1,039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905</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1,014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1,093</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CH</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1,156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1,105</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1,166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1,207</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CH</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1,216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1,061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1,258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1,214</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CZ</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798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940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798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992</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CZ</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1,008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1,222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994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1,079</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DE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843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592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849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894</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DE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960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760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878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851</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DK</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877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684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917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843</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DK</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939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857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984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825</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ES</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917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832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917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1,020</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ES</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1,063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936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1,092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1,047</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FI</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901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800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896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965</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FI</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923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856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945</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954</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FR</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865</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651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901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962</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FR</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1,027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899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1,039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1,104</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GR</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624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572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736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914</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GR</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772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746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824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863</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HU</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744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849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754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962</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HU</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818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1,052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802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918</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IE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834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816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898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968</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IE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964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976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1,037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946</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IT</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871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814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950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1,004</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IT</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1,032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899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1,106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1,106</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LU</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885</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969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939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1,103</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LU</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916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1,018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928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1,100</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NL</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1,137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819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1,023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1,099</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NL</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1,299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950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1,172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1,194</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NO</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1,016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824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1,021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985</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NO</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1,152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908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1,168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1,040</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PL</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723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827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696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889</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PL</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818</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806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959</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PT</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1,217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712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1,407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1,188</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PT</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1,445</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891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1,541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1,246</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RO</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750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867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815</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928</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RO</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974</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959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1,071</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SE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882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663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900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921</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SE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929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769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987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946</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SK</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833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979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874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999</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SK</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967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865</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970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1,003</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UK</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898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854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964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1,084</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UK</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1,085</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945</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1,087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1,116</a:t>
                      </a:r>
                      <a:endParaRPr b="0" lang="pl-PL" sz="1000" spc="-1" strike="noStrike">
                        <a:latin typeface="Arial"/>
                      </a:endParaRPr>
                    </a:p>
                  </a:txBody>
                  <a:tcPr anchor="b" marL="7560" marR="7560">
                    <a:noFill/>
                  </a:tcPr>
                </a:tc>
              </a:tr>
            </a:tbl>
          </a:graphicData>
        </a:graphic>
      </p:graphicFrame>
    </p:spTree>
  </p:cSld>
  <mc:AlternateContent>
    <mc:Choice Requires="p14">
      <p:transition p14:dur="10"/>
    </mc:Choice>
    <mc:Fallback>
      <p:transition/>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Rectangle 77"/>
          <p:cNvSpPr/>
          <p:nvPr/>
        </p:nvSpPr>
        <p:spPr>
          <a:xfrm>
            <a:off x="-1800" y="0"/>
            <a:ext cx="9145440" cy="5143320"/>
          </a:xfrm>
          <a:prstGeom prst="rect">
            <a:avLst/>
          </a:prstGeom>
          <a:solidFill>
            <a:srgbClr val="ee4c14"/>
          </a:solidFill>
          <a:ln w="12700">
            <a:noFill/>
          </a:ln>
        </p:spPr>
        <p:style>
          <a:lnRef idx="0"/>
          <a:fillRef idx="0"/>
          <a:effectRef idx="0"/>
          <a:fontRef idx="minor"/>
        </p:style>
      </p:sp>
      <p:pic>
        <p:nvPicPr>
          <p:cNvPr id="261" name="Europe white.png" descr="Europe white.png"/>
          <p:cNvPicPr/>
          <p:nvPr/>
        </p:nvPicPr>
        <p:blipFill>
          <a:blip r:embed="rId1">
            <a:alphaModFix amt="55000"/>
          </a:blip>
          <a:srcRect l="44603" t="0" r="0" b="8552"/>
          <a:stretch/>
        </p:blipFill>
        <p:spPr>
          <a:xfrm>
            <a:off x="0" y="2139480"/>
            <a:ext cx="3233160" cy="3003480"/>
          </a:xfrm>
          <a:prstGeom prst="rect">
            <a:avLst/>
          </a:prstGeom>
          <a:ln w="12700">
            <a:noFill/>
          </a:ln>
        </p:spPr>
      </p:pic>
      <p:sp>
        <p:nvSpPr>
          <p:cNvPr id="262" name="Rectangle 49"/>
          <p:cNvSpPr/>
          <p:nvPr/>
        </p:nvSpPr>
        <p:spPr>
          <a:xfrm flipH="1">
            <a:off x="-2520" y="131400"/>
            <a:ext cx="4527720" cy="5011560"/>
          </a:xfrm>
          <a:prstGeom prst="rect">
            <a:avLst/>
          </a:prstGeom>
          <a:gradFill rotWithShape="0">
            <a:gsLst>
              <a:gs pos="50000">
                <a:srgbClr val="e84b1c">
                  <a:alpha val="0"/>
                </a:srgbClr>
              </a:gs>
              <a:gs pos="100000">
                <a:srgbClr val="ed8b00">
                  <a:alpha val="49019"/>
                </a:srgbClr>
              </a:gs>
            </a:gsLst>
            <a:lin ang="9000000"/>
          </a:gradFill>
          <a:ln w="12700">
            <a:noFill/>
          </a:ln>
        </p:spPr>
        <p:style>
          <a:lnRef idx="0"/>
          <a:fillRef idx="0"/>
          <a:effectRef idx="0"/>
          <a:fontRef idx="minor"/>
        </p:style>
      </p:sp>
      <p:sp>
        <p:nvSpPr>
          <p:cNvPr id="263" name="Rectangle 50"/>
          <p:cNvSpPr/>
          <p:nvPr/>
        </p:nvSpPr>
        <p:spPr>
          <a:xfrm flipH="1">
            <a:off x="0" y="0"/>
            <a:ext cx="9145440" cy="5143320"/>
          </a:xfrm>
          <a:prstGeom prst="rect">
            <a:avLst/>
          </a:prstGeom>
          <a:gradFill rotWithShape="0">
            <a:gsLst>
              <a:gs pos="0">
                <a:srgbClr val="e84b1c">
                  <a:alpha val="0"/>
                </a:srgbClr>
              </a:gs>
              <a:gs pos="100000">
                <a:srgbClr val="e84b1c">
                  <a:alpha val="66274"/>
                </a:srgbClr>
              </a:gs>
            </a:gsLst>
            <a:lin ang="18900000"/>
          </a:gradFill>
          <a:ln w="12700">
            <a:noFill/>
          </a:ln>
        </p:spPr>
        <p:style>
          <a:lnRef idx="0"/>
          <a:fillRef idx="0"/>
          <a:effectRef idx="0"/>
          <a:fontRef idx="minor"/>
        </p:style>
      </p:sp>
      <p:sp>
        <p:nvSpPr>
          <p:cNvPr id="264" name="Rectangle 78"/>
          <p:cNvSpPr/>
          <p:nvPr/>
        </p:nvSpPr>
        <p:spPr>
          <a:xfrm>
            <a:off x="366120" y="319320"/>
            <a:ext cx="8633160" cy="739080"/>
          </a:xfrm>
          <a:prstGeom prst="rect">
            <a:avLst/>
          </a:prstGeom>
          <a:noFill/>
          <a:ln w="12700">
            <a:noFill/>
          </a:ln>
        </p:spPr>
        <p:style>
          <a:lnRef idx="0"/>
          <a:fillRef idx="0"/>
          <a:effectRef idx="0"/>
          <a:fontRef idx="minor"/>
        </p:style>
        <p:txBody>
          <a:bodyPr lIns="34200" rIns="34200" tIns="34200" bIns="34200" anchor="t">
            <a:spAutoFit/>
          </a:bodyPr>
          <a:p>
            <a:pPr>
              <a:lnSpc>
                <a:spcPct val="100000"/>
              </a:lnSpc>
              <a:tabLst>
                <a:tab algn="l" pos="0"/>
              </a:tabLst>
            </a:pPr>
            <a:r>
              <a:rPr b="1" lang="pl-PL" sz="2200" spc="-83" strike="noStrike">
                <a:solidFill>
                  <a:srgbClr val="ffffff"/>
                </a:solidFill>
                <a:latin typeface="Arial"/>
                <a:ea typeface="Arial"/>
              </a:rPr>
              <a:t>Średni</a:t>
            </a:r>
            <a:r>
              <a:rPr b="1" lang="en-US" sz="2200" spc="-83" strike="noStrike">
                <a:solidFill>
                  <a:srgbClr val="ffffff"/>
                </a:solidFill>
                <a:latin typeface="Arial"/>
                <a:ea typeface="Arial"/>
              </a:rPr>
              <a:t>e</a:t>
            </a:r>
            <a:r>
              <a:rPr b="1" lang="pl-PL" sz="2200" spc="-83" strike="noStrike">
                <a:solidFill>
                  <a:srgbClr val="ffffff"/>
                </a:solidFill>
                <a:latin typeface="Arial"/>
                <a:ea typeface="Arial"/>
              </a:rPr>
              <a:t> miesięczn</a:t>
            </a:r>
            <a:r>
              <a:rPr b="1" lang="en-US" sz="2200" spc="-83" strike="noStrike">
                <a:solidFill>
                  <a:srgbClr val="ffffff"/>
                </a:solidFill>
                <a:latin typeface="Arial"/>
                <a:ea typeface="Arial"/>
              </a:rPr>
              <a:t>e</a:t>
            </a:r>
            <a:r>
              <a:rPr b="1" lang="pl-PL" sz="2200" spc="-83" strike="noStrike">
                <a:solidFill>
                  <a:srgbClr val="ffffff"/>
                </a:solidFill>
                <a:latin typeface="Arial"/>
                <a:ea typeface="Arial"/>
              </a:rPr>
              <a:t> TCO dla segmentów subkompaktowego (B1) i kompaktowego </a:t>
            </a:r>
            <a:r>
              <a:rPr b="1" lang="en-US" sz="2200" spc="-83" strike="noStrike">
                <a:solidFill>
                  <a:srgbClr val="ffffff"/>
                </a:solidFill>
                <a:latin typeface="Arial"/>
                <a:ea typeface="Arial"/>
              </a:rPr>
              <a:t>(C1 &amp; SUV-C1)</a:t>
            </a:r>
            <a:endParaRPr b="0" lang="pl-PL" sz="2200" spc="-1" strike="noStrike">
              <a:latin typeface="Arial"/>
            </a:endParaRPr>
          </a:p>
        </p:txBody>
      </p:sp>
      <p:graphicFrame>
        <p:nvGraphicFramePr>
          <p:cNvPr id="265" name="Table 3"/>
          <p:cNvGraphicFramePr/>
          <p:nvPr/>
        </p:nvGraphicFramePr>
        <p:xfrm>
          <a:off x="957600" y="1065600"/>
          <a:ext cx="7668000" cy="3389040"/>
        </p:xfrm>
        <a:graphic>
          <a:graphicData uri="http://schemas.openxmlformats.org/drawingml/2006/table">
            <a:tbl>
              <a:tblPr/>
              <a:tblGrid>
                <a:gridCol w="798480"/>
                <a:gridCol w="798480"/>
                <a:gridCol w="798480"/>
                <a:gridCol w="798480"/>
                <a:gridCol w="798480"/>
                <a:gridCol w="639000"/>
                <a:gridCol w="639000"/>
                <a:gridCol w="798480"/>
                <a:gridCol w="798480"/>
                <a:gridCol w="800640"/>
              </a:tblGrid>
              <a:tr h="158400">
                <a:tc gridSpan="5">
                  <a:txBody>
                    <a:bodyPr lIns="5760" rIns="5760" tIns="5760" bIns="0" anchor="b">
                      <a:noAutofit/>
                    </a:bodyPr>
                    <a:p>
                      <a:pPr algn="ctr">
                        <a:lnSpc>
                          <a:spcPct val="100000"/>
                        </a:lnSpc>
                        <a:tabLst>
                          <a:tab algn="l" pos="0"/>
                        </a:tabLst>
                      </a:pPr>
                      <a:r>
                        <a:rPr b="1" lang="en-GB" sz="1000" spc="-1" strike="noStrike">
                          <a:solidFill>
                            <a:srgbClr val="ffffff"/>
                          </a:solidFill>
                          <a:latin typeface="Arial"/>
                          <a:ea typeface="Arial"/>
                        </a:rPr>
                        <a:t>B1</a:t>
                      </a:r>
                      <a:endParaRPr b="0" lang="pl-PL" sz="1000" spc="-1" strike="noStrike">
                        <a:latin typeface="Arial"/>
                      </a:endParaRPr>
                    </a:p>
                  </a:txBody>
                  <a:tcPr anchor="b" marL="5760" marR="5760">
                    <a:noFill/>
                  </a:tcPr>
                </a:tc>
                <a:tc hMerge="1">
                  <a:tcPr anchor="t" marL="90000" marR="90000">
                    <a:solidFill>
                      <a:srgbClr val="729fcf"/>
                    </a:solidFill>
                  </a:tcPr>
                </a:tc>
                <a:tc hMerge="1">
                  <a:tcPr anchor="t" marL="90000" marR="90000">
                    <a:solidFill>
                      <a:srgbClr val="729fcf"/>
                    </a:solidFill>
                  </a:tcPr>
                </a:tc>
                <a:tc hMerge="1">
                  <a:tcPr anchor="t" marL="90000" marR="90000">
                    <a:solidFill>
                      <a:srgbClr val="729fcf"/>
                    </a:solidFill>
                  </a:tcPr>
                </a:tc>
                <a:tc hMerge="1">
                  <a:tcPr anchor="t" marL="90000" marR="90000">
                    <a:solidFill>
                      <a:srgbClr val="729fcf"/>
                    </a:solidFill>
                  </a:tcPr>
                </a:tc>
                <a:tc gridSpan="5">
                  <a:txBody>
                    <a:bodyPr lIns="5760" rIns="5760" tIns="5760" bIns="0" anchor="b">
                      <a:noAutofit/>
                    </a:bodyPr>
                    <a:p>
                      <a:pPr algn="ctr">
                        <a:lnSpc>
                          <a:spcPct val="100000"/>
                        </a:lnSpc>
                        <a:tabLst>
                          <a:tab algn="l" pos="0"/>
                        </a:tabLst>
                      </a:pPr>
                      <a:r>
                        <a:rPr b="1" lang="en-GB" sz="1000" spc="-1" strike="noStrike">
                          <a:solidFill>
                            <a:srgbClr val="ffffff"/>
                          </a:solidFill>
                          <a:latin typeface="Arial"/>
                          <a:ea typeface="Arial"/>
                        </a:rPr>
                        <a:t>C1 &amp; SUV-C1</a:t>
                      </a:r>
                      <a:endParaRPr b="0" lang="pl-PL" sz="1000" spc="-1" strike="noStrike">
                        <a:latin typeface="Arial"/>
                      </a:endParaRPr>
                    </a:p>
                  </a:txBody>
                  <a:tcPr anchor="b" marL="5760" marR="5760">
                    <a:noFill/>
                  </a:tcPr>
                </a:tc>
                <a:tc hMerge="1">
                  <a:tcPr anchor="t" marL="90000" marR="90000">
                    <a:solidFill>
                      <a:srgbClr val="729fcf"/>
                    </a:solidFill>
                  </a:tcPr>
                </a:tc>
                <a:tc hMerge="1">
                  <a:tcPr anchor="t" marL="90000" marR="90000">
                    <a:solidFill>
                      <a:srgbClr val="729fcf"/>
                    </a:solidFill>
                  </a:tcPr>
                </a:tc>
                <a:tc hMerge="1">
                  <a:tcPr anchor="t" marL="90000" marR="90000">
                    <a:solidFill>
                      <a:srgbClr val="729fcf"/>
                    </a:solidFill>
                  </a:tcPr>
                </a:tc>
                <a:tc hMerge="1">
                  <a:tcPr anchor="t" marL="90000" marR="90000">
                    <a:solidFill>
                      <a:srgbClr val="729fcf"/>
                    </a:solidFill>
                  </a:tcPr>
                </a:tc>
              </a:tr>
              <a:tr h="135360">
                <a:tc>
                  <a:tcPr anchor="b" marL="5760" marR="5760">
                    <a:noFill/>
                  </a:tcPr>
                </a:tc>
                <a:tc>
                  <a:tcPr anchor="b" marL="5760" marR="5760">
                    <a:noFill/>
                  </a:tcPr>
                </a:tc>
                <a:tc>
                  <a:tcPr anchor="b" marL="5760" marR="5760">
                    <a:noFill/>
                  </a:tcPr>
                </a:tc>
                <a:tc>
                  <a:tcPr anchor="b" marL="5760" marR="5760">
                    <a:noFill/>
                  </a:tcPr>
                </a:tc>
                <a:tc>
                  <a:tcPr anchor="b" marL="5760" marR="5760">
                    <a:noFill/>
                  </a:tcPr>
                </a:tc>
                <a:tc>
                  <a:tcPr anchor="b" marL="5760" marR="5760">
                    <a:noFill/>
                  </a:tcPr>
                </a:tc>
                <a:tc>
                  <a:tcPr anchor="b" marL="5760" marR="5760">
                    <a:noFill/>
                  </a:tcPr>
                </a:tc>
                <a:tc>
                  <a:tcPr anchor="b" marL="5760" marR="5760">
                    <a:noFill/>
                  </a:tcPr>
                </a:tc>
                <a:tc>
                  <a:tcPr anchor="b" marL="5760" marR="5760">
                    <a:noFill/>
                  </a:tcPr>
                </a:tc>
                <a:tc>
                  <a:tcPr anchor="b" marL="5760" marR="5760">
                    <a:noFill/>
                  </a:tcPr>
                </a:tc>
              </a:tr>
              <a:tr h="158400">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Państwo</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Diesel</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Elektryczny</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Benzynowy</a:t>
                      </a:r>
                      <a:endParaRPr b="0" lang="pl-PL" sz="1000" spc="-1" strike="noStrike">
                        <a:latin typeface="Arial"/>
                      </a:endParaRPr>
                    </a:p>
                  </a:txBody>
                  <a:tcPr anchor="b" marL="5760" marR="5760">
                    <a:noFill/>
                  </a:tcPr>
                </a:tc>
                <a:tc>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Państwo</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Diesel</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Elektryczny</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Benzynowy</a:t>
                      </a:r>
                      <a:endParaRPr b="0" lang="pl-PL" sz="1000" spc="-1" strike="noStrike">
                        <a:latin typeface="Arial"/>
                      </a:endParaRPr>
                    </a:p>
                  </a:txBody>
                  <a:tcPr anchor="b" marL="5760" marR="5760">
                    <a:noFill/>
                  </a:tcPr>
                </a:tc>
                <a:tc>
                  <a:txBody>
                    <a:bodyPr lIns="5760" rIns="5760" tIns="5760" bIns="0" anchor="b">
                      <a:noAutofit/>
                    </a:bodyPr>
                    <a:p>
                      <a:pPr>
                        <a:lnSpc>
                          <a:spcPct val="100000"/>
                        </a:lnSpc>
                        <a:tabLst>
                          <a:tab algn="l" pos="0"/>
                        </a:tabLst>
                      </a:pPr>
                      <a:r>
                        <a:rPr b="1" lang="en-GB" sz="1000" spc="-1" strike="noStrike">
                          <a:solidFill>
                            <a:srgbClr val="ffffff"/>
                          </a:solidFill>
                          <a:latin typeface="Arial"/>
                          <a:ea typeface="Arial"/>
                        </a:rPr>
                        <a:t>PHEV</a:t>
                      </a:r>
                      <a:endParaRPr b="0" lang="pl-PL" sz="1000" spc="-1" strike="noStrike">
                        <a:latin typeface="Arial"/>
                      </a:endParaRPr>
                    </a:p>
                  </a:txBody>
                  <a:tcPr anchor="b" marL="5760" marR="57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AT</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652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621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664</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AT</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748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697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789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936</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BE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694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733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698</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BE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807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761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792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1,020</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CH</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778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884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741</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CH</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993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984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977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1,160</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CZ</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532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741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537</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CZ</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631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866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629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915</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DE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618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570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589</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DE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735</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618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715</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816</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DK</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602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633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613</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DK</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764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676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746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769</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ES</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573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699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576</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ES</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697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798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701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903</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FI</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644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679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631</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FI</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810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741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760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894</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FR</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650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557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599</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FR</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768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644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737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855</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GR</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409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533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477</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GR</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532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599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568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879</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HU</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469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676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467</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HU</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607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676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563</a:t>
                      </a:r>
                      <a:endParaRPr b="0" lang="pl-PL" sz="1000" spc="-1" strike="noStrike">
                        <a:latin typeface="Arial"/>
                      </a:endParaRPr>
                    </a:p>
                  </a:txBody>
                  <a:tcPr anchor="b" marL="7560" marR="7560">
                    <a:noFill/>
                  </a:tcPr>
                </a:tc>
                <a:tc>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IE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629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694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624</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IE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764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772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757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934</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IT</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630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584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634</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IT</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763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670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791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879</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LU</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611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878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632</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LU</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699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894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751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966</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NL</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726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647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647</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NL</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937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716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859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966</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NO</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703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748</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NO</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863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781</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903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982</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PL</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436</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417</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PL</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563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692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537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827</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PT</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687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653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705</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PT</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993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759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1,014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1,014</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RO</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496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667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488</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RO</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603</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789</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598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871</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SE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680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694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742</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SE</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816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705</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790</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893</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SK</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536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754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514</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SK</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678</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866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687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1,048</a:t>
                      </a:r>
                      <a:endParaRPr b="0" lang="pl-PL" sz="1000" spc="-1" strike="noStrike">
                        <a:latin typeface="Arial"/>
                      </a:endParaRPr>
                    </a:p>
                  </a:txBody>
                  <a:tcPr anchor="b" marL="7560" marR="7560">
                    <a:noFill/>
                  </a:tcPr>
                </a:tc>
              </a:tr>
              <a:tr h="160200">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UK</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686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704</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703</a:t>
                      </a:r>
                      <a:endParaRPr b="0" lang="pl-PL" sz="1000" spc="-1" strike="noStrike">
                        <a:latin typeface="Arial"/>
                      </a:endParaRPr>
                    </a:p>
                  </a:txBody>
                  <a:tcPr anchor="b" marL="7560" marR="7560">
                    <a:noFill/>
                  </a:tcPr>
                </a:tc>
                <a:tc>
                  <a:tcPr anchor="b" marL="7560" marR="7560">
                    <a:noFill/>
                  </a:tcPr>
                </a:tc>
                <a:tc>
                  <a:txBody>
                    <a:bodyPr lIns="7560" rIns="7560" tIns="7560" bIns="0" anchor="b">
                      <a:noAutofit/>
                    </a:bodyPr>
                    <a:p>
                      <a:pPr>
                        <a:lnSpc>
                          <a:spcPct val="100000"/>
                        </a:lnSpc>
                        <a:tabLst>
                          <a:tab algn="l" pos="0"/>
                        </a:tabLst>
                      </a:pPr>
                      <a:r>
                        <a:rPr b="1" lang="en-GB" sz="1000" spc="-1" strike="noStrike">
                          <a:solidFill>
                            <a:srgbClr val="ffffff"/>
                          </a:solidFill>
                          <a:latin typeface="Arial"/>
                          <a:ea typeface="Arial"/>
                        </a:rPr>
                        <a:t>UK</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836</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762</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847</a:t>
                      </a:r>
                      <a:endParaRPr b="0" lang="pl-PL" sz="1000" spc="-1" strike="noStrike">
                        <a:latin typeface="Arial"/>
                      </a:endParaRPr>
                    </a:p>
                  </a:txBody>
                  <a:tcPr anchor="b" marL="7560" marR="7560">
                    <a:noFill/>
                  </a:tcPr>
                </a:tc>
                <a:tc>
                  <a:txBody>
                    <a:bodyPr lIns="7560" rIns="7560" tIns="7560" bIns="0" anchor="b">
                      <a:noAutofit/>
                    </a:bodyPr>
                    <a:p>
                      <a:pPr algn="r">
                        <a:lnSpc>
                          <a:spcPct val="100000"/>
                        </a:lnSpc>
                        <a:tabLst>
                          <a:tab algn="l" pos="0"/>
                        </a:tabLst>
                      </a:pPr>
                      <a:r>
                        <a:rPr b="0" lang="en-GB" sz="1000" spc="-1" strike="noStrike">
                          <a:solidFill>
                            <a:srgbClr val="ffffff"/>
                          </a:solidFill>
                          <a:latin typeface="Arial"/>
                          <a:ea typeface="Arial"/>
                        </a:rPr>
                        <a:t>€ </a:t>
                      </a:r>
                      <a:r>
                        <a:rPr b="0" lang="en-GB" sz="1000" spc="-1" strike="noStrike">
                          <a:solidFill>
                            <a:srgbClr val="ffffff"/>
                          </a:solidFill>
                          <a:latin typeface="Arial"/>
                          <a:ea typeface="Arial"/>
                        </a:rPr>
                        <a:t>926</a:t>
                      </a:r>
                      <a:endParaRPr b="0" lang="pl-PL" sz="1000" spc="-1" strike="noStrike">
                        <a:latin typeface="Arial"/>
                      </a:endParaRPr>
                    </a:p>
                  </a:txBody>
                  <a:tcPr anchor="b" marL="7560" marR="7560">
                    <a:noFill/>
                  </a:tcPr>
                </a:tc>
              </a:tr>
            </a:tbl>
          </a:graphicData>
        </a:graphic>
      </p:graphicFrame>
    </p:spTree>
  </p:cSld>
  <mc:AlternateContent>
    <mc:Choice Requires="p14">
      <p:transition p14:dur="10"/>
    </mc:Choice>
    <mc:Fallback>
      <p:transition/>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4b5c"/>
        </a:solidFill>
      </p:bgPr>
    </p:bg>
    <p:spTree>
      <p:nvGrpSpPr>
        <p:cNvPr id="1" name=""/>
        <p:cNvGrpSpPr/>
        <p:nvPr/>
      </p:nvGrpSpPr>
      <p:grpSpPr>
        <a:xfrm>
          <a:off x="0" y="0"/>
          <a:ext cx="0" cy="0"/>
          <a:chOff x="0" y="0"/>
          <a:chExt cx="0" cy="0"/>
        </a:xfrm>
      </p:grpSpPr>
      <p:sp>
        <p:nvSpPr>
          <p:cNvPr id="266" name="Rectangle 1"/>
          <p:cNvSpPr/>
          <p:nvPr/>
        </p:nvSpPr>
        <p:spPr>
          <a:xfrm>
            <a:off x="280080" y="172800"/>
            <a:ext cx="5212800" cy="197640"/>
          </a:xfrm>
          <a:prstGeom prst="rect">
            <a:avLst/>
          </a:prstGeom>
          <a:noFill/>
          <a:ln w="12700">
            <a:noFill/>
          </a:ln>
        </p:spPr>
        <p:style>
          <a:lnRef idx="0"/>
          <a:fillRef idx="0"/>
          <a:effectRef idx="0"/>
          <a:fontRef idx="minor"/>
        </p:style>
        <p:txBody>
          <a:bodyPr numCol="1" spcCol="0" lIns="45720" rIns="45720" anchor="t">
            <a:spAutoFit/>
          </a:bodyPr>
          <a:p>
            <a:pPr>
              <a:lnSpc>
                <a:spcPct val="100000"/>
              </a:lnSpc>
              <a:tabLst>
                <a:tab algn="l" pos="0"/>
              </a:tabLst>
            </a:pPr>
            <a:r>
              <a:rPr b="1" lang="pl-PL" sz="700" spc="-1" strike="noStrike">
                <a:solidFill>
                  <a:srgbClr val="ffffff"/>
                </a:solidFill>
                <a:latin typeface="Arial"/>
                <a:ea typeface="Arial"/>
              </a:rPr>
              <a:t>LeasePlan</a:t>
            </a:r>
            <a:r>
              <a:rPr b="0" lang="pl-PL" sz="700" spc="-1" strike="noStrike">
                <a:solidFill>
                  <a:srgbClr val="ffffff"/>
                </a:solidFill>
                <a:latin typeface="Arial"/>
                <a:ea typeface="Arial"/>
              </a:rPr>
              <a:t> Car Cost Index 2021</a:t>
            </a:r>
            <a:endParaRPr b="0" lang="pl-PL" sz="700" spc="-1" strike="noStrike">
              <a:latin typeface="Arial"/>
            </a:endParaRPr>
          </a:p>
        </p:txBody>
      </p:sp>
      <p:sp>
        <p:nvSpPr>
          <p:cNvPr id="267" name="D1 &amp; SUV-D1"/>
          <p:cNvSpPr/>
          <p:nvPr/>
        </p:nvSpPr>
        <p:spPr>
          <a:xfrm>
            <a:off x="249120" y="1366200"/>
            <a:ext cx="92160" cy="307440"/>
          </a:xfrm>
          <a:prstGeom prst="rect">
            <a:avLst/>
          </a:prstGeom>
          <a:noFill/>
          <a:ln w="12700">
            <a:noFill/>
          </a:ln>
        </p:spPr>
        <p:style>
          <a:lnRef idx="0"/>
          <a:fillRef idx="0"/>
          <a:effectRef idx="0"/>
          <a:fontRef idx="minor"/>
        </p:style>
      </p:sp>
      <p:sp>
        <p:nvSpPr>
          <p:cNvPr id="268" name="Title 6"/>
          <p:cNvSpPr/>
          <p:nvPr/>
        </p:nvSpPr>
        <p:spPr>
          <a:xfrm>
            <a:off x="282600" y="416520"/>
            <a:ext cx="8861040" cy="800280"/>
          </a:xfrm>
          <a:prstGeom prst="rect">
            <a:avLst/>
          </a:prstGeom>
          <a:noFill/>
          <a:ln w="12700">
            <a:noFill/>
          </a:ln>
        </p:spPr>
        <p:style>
          <a:lnRef idx="0"/>
          <a:fillRef idx="0"/>
          <a:effectRef idx="0"/>
          <a:fontRef idx="minor"/>
        </p:style>
        <p:txBody>
          <a:bodyPr lIns="34200" rIns="34200" tIns="34200" bIns="34200" anchor="t">
            <a:spAutoFit/>
          </a:bodyPr>
          <a:p>
            <a:pPr>
              <a:lnSpc>
                <a:spcPct val="100000"/>
              </a:lnSpc>
              <a:tabLst>
                <a:tab algn="l" pos="0"/>
              </a:tabLst>
            </a:pPr>
            <a:r>
              <a:rPr b="1" lang="pl-PL" sz="2400" spc="-89" strike="noStrike">
                <a:solidFill>
                  <a:srgbClr val="f06400"/>
                </a:solidFill>
                <a:latin typeface="Arial"/>
                <a:ea typeface="Arial"/>
              </a:rPr>
              <a:t>Średni koszt TCO na kraj dla segmentu premium średniej wielkości (D2)</a:t>
            </a:r>
            <a:endParaRPr b="0" lang="pl-PL" sz="2400" spc="-1" strike="noStrike">
              <a:latin typeface="Arial"/>
            </a:endParaRPr>
          </a:p>
        </p:txBody>
      </p:sp>
      <p:graphicFrame>
        <p:nvGraphicFramePr>
          <p:cNvPr id="269" name="Table 1"/>
          <p:cNvGraphicFramePr/>
          <p:nvPr/>
        </p:nvGraphicFramePr>
        <p:xfrm>
          <a:off x="341640" y="1022400"/>
          <a:ext cx="8069040" cy="3383280"/>
        </p:xfrm>
        <a:graphic>
          <a:graphicData uri="http://schemas.openxmlformats.org/drawingml/2006/table">
            <a:tbl>
              <a:tblPr/>
              <a:tblGrid>
                <a:gridCol w="1093320"/>
                <a:gridCol w="1230840"/>
                <a:gridCol w="1752840"/>
                <a:gridCol w="2044440"/>
                <a:gridCol w="1947600"/>
              </a:tblGrid>
              <a:tr h="296280">
                <a:tc>
                  <a:tcPr anchor="b" marL="5760" marR="5760">
                    <a:lnL w="12240">
                      <a:noFill/>
                    </a:lnL>
                    <a:lnR w="12240">
                      <a:noFill/>
                    </a:lnR>
                    <a:lnT w="12240">
                      <a:noFill/>
                    </a:lnT>
                    <a:lnB w="12240">
                      <a:noFill/>
                    </a:lnB>
                    <a:noFill/>
                  </a:tcPr>
                </a:tc>
                <a:tc>
                  <a:txBody>
                    <a:bodyPr lIns="5760" rIns="5760" tIns="5760" bIns="0" anchor="b">
                      <a:noAutofit/>
                    </a:bodyPr>
                    <a:p>
                      <a:pPr algn="r">
                        <a:lnSpc>
                          <a:spcPct val="100000"/>
                        </a:lnSpc>
                        <a:tabLst>
                          <a:tab algn="l" pos="0"/>
                        </a:tabLst>
                      </a:pPr>
                      <a:r>
                        <a:rPr b="1" lang="en-GB" sz="1100" spc="-1" strike="noStrike">
                          <a:solidFill>
                            <a:srgbClr val="ffffff"/>
                          </a:solidFill>
                          <a:latin typeface="Arial"/>
                          <a:ea typeface="Arial"/>
                        </a:rPr>
                        <a:t>Diesel</a:t>
                      </a:r>
                      <a:endParaRPr b="0" lang="pl-PL" sz="1100" spc="-1" strike="noStrike">
                        <a:latin typeface="Arial"/>
                      </a:endParaRPr>
                    </a:p>
                  </a:txBody>
                  <a:tcPr anchor="b" marL="5760" marR="5760">
                    <a:lnL w="12240">
                      <a:noFill/>
                    </a:lnL>
                    <a:lnR w="12240">
                      <a:noFill/>
                    </a:lnR>
                    <a:lnT w="12240">
                      <a:noFill/>
                    </a:lnT>
                    <a:lnB w="12240">
                      <a:noFill/>
                    </a:lnB>
                    <a:noFill/>
                  </a:tcPr>
                </a:tc>
                <a:tc>
                  <a:txBody>
                    <a:bodyPr lIns="5760" rIns="5760" tIns="5760" bIns="0" anchor="b">
                      <a:noAutofit/>
                    </a:bodyPr>
                    <a:p>
                      <a:pPr algn="r">
                        <a:lnSpc>
                          <a:spcPct val="100000"/>
                        </a:lnSpc>
                        <a:tabLst>
                          <a:tab algn="l" pos="0"/>
                        </a:tabLst>
                      </a:pPr>
                      <a:r>
                        <a:rPr b="1" lang="en-GB" sz="1100" spc="-1" strike="noStrike">
                          <a:solidFill>
                            <a:srgbClr val="ffffff"/>
                          </a:solidFill>
                          <a:latin typeface="Arial"/>
                          <a:ea typeface="Arial"/>
                        </a:rPr>
                        <a:t>Benzynowy</a:t>
                      </a:r>
                      <a:endParaRPr b="0" lang="pl-PL" sz="1100" spc="-1" strike="noStrike">
                        <a:latin typeface="Arial"/>
                      </a:endParaRPr>
                    </a:p>
                  </a:txBody>
                  <a:tcPr anchor="b" marL="5760" marR="5760">
                    <a:lnL w="12240">
                      <a:noFill/>
                    </a:lnL>
                    <a:lnR w="12240">
                      <a:noFill/>
                    </a:lnR>
                    <a:lnT w="12240">
                      <a:noFill/>
                    </a:lnT>
                    <a:lnB w="12240">
                      <a:noFill/>
                    </a:lnB>
                    <a:noFill/>
                  </a:tcPr>
                </a:tc>
                <a:tc>
                  <a:txBody>
                    <a:bodyPr lIns="5760" rIns="5760" tIns="5760" bIns="0" anchor="b">
                      <a:noAutofit/>
                    </a:bodyPr>
                    <a:p>
                      <a:pPr algn="r">
                        <a:lnSpc>
                          <a:spcPct val="100000"/>
                        </a:lnSpc>
                        <a:tabLst>
                          <a:tab algn="l" pos="0"/>
                        </a:tabLst>
                      </a:pPr>
                      <a:r>
                        <a:rPr b="1" lang="en-GB" sz="1100" spc="-1" strike="noStrike">
                          <a:solidFill>
                            <a:srgbClr val="ffffff"/>
                          </a:solidFill>
                          <a:latin typeface="Arial"/>
                          <a:ea typeface="Arial"/>
                        </a:rPr>
                        <a:t>Plug-in Hybrid </a:t>
                      </a:r>
                      <a:endParaRPr b="0" lang="pl-PL" sz="1100" spc="-1" strike="noStrike">
                        <a:latin typeface="Arial"/>
                      </a:endParaRPr>
                    </a:p>
                  </a:txBody>
                  <a:tcPr anchor="b" marL="5760" marR="576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1" lang="en-GB" sz="1100" spc="-1" strike="noStrike">
                          <a:solidFill>
                            <a:srgbClr val="ffffff"/>
                          </a:solidFill>
                          <a:latin typeface="Arial"/>
                          <a:ea typeface="Calibri"/>
                        </a:rPr>
                        <a:t>Elektryczny</a:t>
                      </a:r>
                      <a:endParaRPr b="0" lang="pl-PL" sz="1100" spc="-1" strike="noStrike">
                        <a:latin typeface="Arial"/>
                      </a:endParaRPr>
                    </a:p>
                  </a:txBody>
                  <a:tcPr anchor="b">
                    <a:lnL w="12240">
                      <a:noFill/>
                    </a:lnL>
                    <a:lnR w="12240">
                      <a:noFill/>
                    </a:lnR>
                    <a:lnT w="12240">
                      <a:noFill/>
                    </a:lnT>
                    <a:lnB w="12240">
                      <a:noFill/>
                    </a:lnB>
                    <a:noFill/>
                  </a:tcPr>
                </a:tc>
              </a:tr>
              <a:tr h="21996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Grecja</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772</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824</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863</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746</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Niemcy </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960</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878</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851</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760</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Szwecja</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929</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987</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946</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769</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Austria </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1,038</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1,156</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979</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832</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Finlandia</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923</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945</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954</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856</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Dania </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939</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984</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825</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857</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Słowacja</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967</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970</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1,003</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865</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Portugalia</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1,445</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1,541</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1,246</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891</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Francja</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1,027</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1,039</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1,104</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899</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Włochy</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1,032</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1,106</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1,106</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899</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Belgia </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1,039</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1,014</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1,093</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905</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Norwegia</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1,152</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1,168</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1,040</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908</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Hiszpania</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1,063</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1,092</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1,047</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936</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Wielka Brytania</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1,085</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1,087</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1,116</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945</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Calibri"/>
                        </a:rPr>
                        <a:t>Holandia</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1,299</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1,172</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1,194</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950</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Irlandia </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964</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1,037</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946</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976</a:t>
                      </a:r>
                      <a:endParaRPr b="0" lang="pl-PL" sz="1100" spc="-1" strike="noStrike">
                        <a:latin typeface="Arial"/>
                      </a:endParaRPr>
                    </a:p>
                  </a:txBody>
                  <a:tcPr anchor="b">
                    <a:lnL w="12240">
                      <a:noFill/>
                    </a:lnL>
                    <a:lnR w="12240">
                      <a:noFill/>
                    </a:lnR>
                    <a:lnT w="12240">
                      <a:noFill/>
                    </a:lnT>
                    <a:lnB w="12240">
                      <a:noFill/>
                    </a:lnB>
                    <a:noFill/>
                  </a:tcPr>
                </a:tc>
              </a:tr>
              <a:tr h="20736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Luksmeburg</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916</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928</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1,100</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1,018</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Węgry</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818</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802</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918</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1,052</a:t>
                      </a:r>
                      <a:endParaRPr b="0" lang="pl-PL" sz="1100" spc="-1" strike="noStrike">
                        <a:latin typeface="Arial"/>
                      </a:endParaRPr>
                    </a:p>
                  </a:txBody>
                  <a:tcPr anchor="b">
                    <a:lnL w="12240">
                      <a:noFill/>
                    </a:lnL>
                    <a:lnR w="12240">
                      <a:noFill/>
                    </a:lnR>
                    <a:lnT w="12240">
                      <a:noFill/>
                    </a:lnT>
                    <a:lnB w="12240">
                      <a:noFill/>
                    </a:lnB>
                    <a:noFill/>
                  </a:tcPr>
                </a:tc>
              </a:tr>
              <a:tr h="1746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Arial"/>
                        </a:rPr>
                        <a:t>Szwajcaria </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1,216</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1,258</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1,214</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1,061</a:t>
                      </a:r>
                      <a:endParaRPr b="0" lang="pl-PL" sz="1100" spc="-1" strike="noStrike">
                        <a:latin typeface="Arial"/>
                      </a:endParaRPr>
                    </a:p>
                  </a:txBody>
                  <a:tcPr anchor="b">
                    <a:lnL w="12240">
                      <a:noFill/>
                    </a:lnL>
                    <a:lnR w="12240">
                      <a:noFill/>
                    </a:lnR>
                    <a:lnT w="12240">
                      <a:noFill/>
                    </a:lnT>
                    <a:lnB w="12240">
                      <a:noFill/>
                    </a:lnB>
                    <a:noFill/>
                  </a:tcPr>
                </a:tc>
              </a:tr>
              <a:tr h="342000">
                <a:tc>
                  <a:txBody>
                    <a:bodyPr lIns="6840" rIns="6840" tIns="6840" bIns="0" anchor="b">
                      <a:noAutofit/>
                    </a:bodyPr>
                    <a:p>
                      <a:pPr algn="r">
                        <a:lnSpc>
                          <a:spcPct val="100000"/>
                        </a:lnSpc>
                        <a:tabLst>
                          <a:tab algn="l" pos="0"/>
                        </a:tabLst>
                      </a:pPr>
                      <a:r>
                        <a:rPr b="1" lang="en-GB" sz="1100" spc="-1" strike="noStrike">
                          <a:solidFill>
                            <a:srgbClr val="ffffff"/>
                          </a:solidFill>
                          <a:latin typeface="Arial"/>
                          <a:ea typeface="Calibri"/>
                        </a:rPr>
                        <a:t>Republika Czeska</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1,008</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994</a:t>
                      </a:r>
                      <a:endParaRPr b="0" lang="pl-PL" sz="1100" spc="-1" strike="noStrike">
                        <a:latin typeface="Arial"/>
                      </a:endParaRPr>
                    </a:p>
                  </a:txBody>
                  <a:tcPr anchor="b" marL="6840" marR="6840">
                    <a:lnL w="12240">
                      <a:noFill/>
                    </a:lnL>
                    <a:lnR w="12240">
                      <a:noFill/>
                    </a:lnR>
                    <a:lnT w="12240">
                      <a:noFill/>
                    </a:lnT>
                    <a:lnB w="12240">
                      <a:noFill/>
                    </a:lnB>
                    <a:noFill/>
                  </a:tcPr>
                </a:tc>
                <a:tc>
                  <a:txBody>
                    <a:bodyPr lIns="6840" rIns="6840" tIns="684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1,079</a:t>
                      </a:r>
                      <a:endParaRPr b="0" lang="pl-PL" sz="1100" spc="-1" strike="noStrike">
                        <a:latin typeface="Arial"/>
                      </a:endParaRPr>
                    </a:p>
                  </a:txBody>
                  <a:tcPr anchor="b" marL="6840" marR="6840">
                    <a:lnL w="12240">
                      <a:noFill/>
                    </a:lnL>
                    <a:lnR w="12240">
                      <a:noFill/>
                    </a:lnR>
                    <a:lnT w="12240">
                      <a:noFill/>
                    </a:lnT>
                    <a:lnB w="12240">
                      <a:noFill/>
                    </a:lnB>
                    <a:noFill/>
                  </a:tcPr>
                </a:tc>
                <a:tc>
                  <a:txBody>
                    <a:bodyPr lIns="0" rIns="0" tIns="0" bIns="0" anchor="b">
                      <a:noAutofit/>
                    </a:bodyPr>
                    <a:p>
                      <a:pPr algn="r">
                        <a:lnSpc>
                          <a:spcPct val="100000"/>
                        </a:lnSpc>
                        <a:tabLst>
                          <a:tab algn="l" pos="0"/>
                        </a:tabLst>
                      </a:pPr>
                      <a:r>
                        <a:rPr b="0" lang="en-GB" sz="1100" spc="-1" strike="noStrike">
                          <a:solidFill>
                            <a:srgbClr val="ffffff"/>
                          </a:solidFill>
                          <a:latin typeface="Arial"/>
                          <a:ea typeface="Arial"/>
                        </a:rPr>
                        <a:t>€ </a:t>
                      </a:r>
                      <a:r>
                        <a:rPr b="0" lang="en-GB" sz="1100" spc="-1" strike="noStrike">
                          <a:solidFill>
                            <a:srgbClr val="ffffff"/>
                          </a:solidFill>
                          <a:latin typeface="Arial"/>
                          <a:ea typeface="Arial"/>
                        </a:rPr>
                        <a:t>1,222</a:t>
                      </a:r>
                      <a:endParaRPr b="0" lang="pl-PL" sz="1100" spc="-1" strike="noStrike">
                        <a:latin typeface="Arial"/>
                      </a:endParaRPr>
                    </a:p>
                  </a:txBody>
                  <a:tcPr anchor="b">
                    <a:lnL w="12240">
                      <a:noFill/>
                    </a:lnL>
                    <a:lnR w="12240">
                      <a:noFill/>
                    </a:lnR>
                    <a:lnT w="12240">
                      <a:noFill/>
                    </a:lnT>
                    <a:lnB w="12240">
                      <a:noFill/>
                    </a:lnB>
                    <a:noFill/>
                  </a:tcPr>
                </a:tc>
              </a:tr>
            </a:tbl>
          </a:graphicData>
        </a:graphic>
      </p:graphicFrame>
      <p:sp>
        <p:nvSpPr>
          <p:cNvPr id="270" name="Straight Connector 7"/>
          <p:cNvSpPr/>
          <p:nvPr/>
        </p:nvSpPr>
        <p:spPr>
          <a:xfrm>
            <a:off x="311040" y="352440"/>
            <a:ext cx="8454240" cy="360"/>
          </a:xfrm>
          <a:prstGeom prst="line">
            <a:avLst/>
          </a:prstGeom>
          <a:ln w="25400">
            <a:solidFill>
              <a:srgbClr val="f064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1" name="Picture 4" descr="Two cars parked on a road near a body of water&#10;&#10;Description automatically generated with low confidence"/>
          <p:cNvPicPr/>
          <p:nvPr/>
        </p:nvPicPr>
        <p:blipFill>
          <a:blip r:embed="rId1"/>
          <a:stretch/>
        </p:blipFill>
        <p:spPr>
          <a:xfrm>
            <a:off x="6095880" y="0"/>
            <a:ext cx="3047760" cy="5143320"/>
          </a:xfrm>
          <a:prstGeom prst="rect">
            <a:avLst/>
          </a:prstGeom>
          <a:ln w="0">
            <a:noFill/>
          </a:ln>
        </p:spPr>
      </p:pic>
      <p:sp>
        <p:nvSpPr>
          <p:cNvPr id="272" name="Rectangle 1"/>
          <p:cNvSpPr/>
          <p:nvPr/>
        </p:nvSpPr>
        <p:spPr>
          <a:xfrm>
            <a:off x="261360" y="181440"/>
            <a:ext cx="5212800" cy="197640"/>
          </a:xfrm>
          <a:prstGeom prst="rect">
            <a:avLst/>
          </a:prstGeom>
          <a:noFill/>
          <a:ln w="12700">
            <a:noFill/>
          </a:ln>
        </p:spPr>
        <p:style>
          <a:lnRef idx="0"/>
          <a:fillRef idx="0"/>
          <a:effectRef idx="0"/>
          <a:fontRef idx="minor"/>
        </p:style>
        <p:txBody>
          <a:bodyPr numCol="1" spcCol="0" lIns="45720" rIns="45720" anchor="t">
            <a:spAutoFit/>
          </a:bodyPr>
          <a:p>
            <a:pPr>
              <a:lnSpc>
                <a:spcPct val="100000"/>
              </a:lnSpc>
              <a:tabLst>
                <a:tab algn="l" pos="0"/>
              </a:tabLst>
            </a:pPr>
            <a:r>
              <a:rPr b="1" lang="pl-PL" sz="700" spc="-1" strike="noStrike">
                <a:solidFill>
                  <a:srgbClr val="a7a7a7"/>
                </a:solidFill>
                <a:latin typeface="Arial"/>
                <a:ea typeface="Arial"/>
              </a:rPr>
              <a:t>LeasePlan</a:t>
            </a:r>
            <a:r>
              <a:rPr b="0" lang="pl-PL" sz="700" spc="-1" strike="noStrike">
                <a:solidFill>
                  <a:srgbClr val="a7a7a7"/>
                </a:solidFill>
                <a:latin typeface="Arial"/>
                <a:ea typeface="Arial"/>
              </a:rPr>
              <a:t> Car Cost Index 2021</a:t>
            </a:r>
            <a:endParaRPr b="0" lang="pl-PL" sz="700" spc="-1" strike="noStrike">
              <a:latin typeface="Arial"/>
            </a:endParaRPr>
          </a:p>
        </p:txBody>
      </p:sp>
      <p:sp>
        <p:nvSpPr>
          <p:cNvPr id="273" name="Title 6"/>
          <p:cNvSpPr/>
          <p:nvPr/>
        </p:nvSpPr>
        <p:spPr>
          <a:xfrm>
            <a:off x="261360" y="543240"/>
            <a:ext cx="4775040" cy="434520"/>
          </a:xfrm>
          <a:prstGeom prst="rect">
            <a:avLst/>
          </a:prstGeom>
          <a:noFill/>
          <a:ln w="12700">
            <a:noFill/>
          </a:ln>
        </p:spPr>
        <p:style>
          <a:lnRef idx="0"/>
          <a:fillRef idx="0"/>
          <a:effectRef idx="0"/>
          <a:fontRef idx="minor"/>
        </p:style>
        <p:txBody>
          <a:bodyPr lIns="34200" rIns="34200" tIns="34200" bIns="34200" anchor="t">
            <a:spAutoFit/>
          </a:bodyPr>
          <a:p>
            <a:pPr>
              <a:lnSpc>
                <a:spcPct val="100000"/>
              </a:lnSpc>
              <a:tabLst>
                <a:tab algn="l" pos="0"/>
              </a:tabLst>
            </a:pPr>
            <a:r>
              <a:rPr b="1" lang="en-US" sz="2400" spc="-89" strike="noStrike">
                <a:solidFill>
                  <a:srgbClr val="004b5c"/>
                </a:solidFill>
                <a:latin typeface="Arial"/>
                <a:ea typeface="Arial"/>
              </a:rPr>
              <a:t>Zastrzeżenia</a:t>
            </a:r>
            <a:endParaRPr b="0" lang="pl-PL" sz="2400" spc="-1" strike="noStrike">
              <a:latin typeface="Arial"/>
            </a:endParaRPr>
          </a:p>
        </p:txBody>
      </p:sp>
      <p:sp>
        <p:nvSpPr>
          <p:cNvPr id="274" name="Rectangle 107"/>
          <p:cNvSpPr/>
          <p:nvPr/>
        </p:nvSpPr>
        <p:spPr>
          <a:xfrm>
            <a:off x="261360" y="963720"/>
            <a:ext cx="5486760" cy="3803760"/>
          </a:xfrm>
          <a:prstGeom prst="rect">
            <a:avLst/>
          </a:prstGeom>
          <a:noFill/>
          <a:ln w="12700">
            <a:noFill/>
          </a:ln>
        </p:spPr>
        <p:style>
          <a:lnRef idx="0"/>
          <a:fillRef idx="0"/>
          <a:effectRef idx="0"/>
          <a:fontRef idx="minor"/>
        </p:style>
        <p:txBody>
          <a:bodyPr lIns="34200" rIns="34200" tIns="34200" bIns="34200" anchor="ctr">
            <a:spAutoFit/>
          </a:bodyPr>
          <a:p>
            <a:pPr>
              <a:lnSpc>
                <a:spcPts val="1400"/>
              </a:lnSpc>
              <a:tabLst>
                <a:tab algn="l" pos="0"/>
              </a:tabLst>
            </a:pPr>
            <a:r>
              <a:rPr b="0" lang="pl-PL" sz="1000" spc="-1" strike="noStrike">
                <a:solidFill>
                  <a:srgbClr val="8f9292"/>
                </a:solidFill>
                <a:latin typeface="Arial"/>
                <a:ea typeface="Arial"/>
              </a:rPr>
              <a:t>Niniejszy materiał został zaakceptowany przez LeasePlan Corporation N.V. ("LPC") i ponosi za niego odpowiedzialność na podstawie źródeł wymienionych w niniejszym dokumencie oraz informacji dostarczonych przez LPC. LPC nie składa jakichkolwiek deklaracji ani zapewnień (wyraźnych lub dorozumianych) o jakimkolwiek charakterze, ani nie przyjmuje żadnej odpowiedzialności ani zobowiązań, w odniesieniu do dokładności lub kompletności  informacji lub opinii zawartych w niniejszym materiale.</a:t>
            </a:r>
            <a:endParaRPr b="0" lang="pl-PL" sz="1000" spc="-1" strike="noStrike">
              <a:latin typeface="Arial"/>
            </a:endParaRPr>
          </a:p>
          <a:p>
            <a:pPr>
              <a:lnSpc>
                <a:spcPts val="1400"/>
              </a:lnSpc>
              <a:tabLst>
                <a:tab algn="l" pos="0"/>
              </a:tabLst>
            </a:pPr>
            <a:endParaRPr b="0" lang="pl-PL" sz="1000" spc="-1" strike="noStrike">
              <a:latin typeface="Arial"/>
            </a:endParaRPr>
          </a:p>
          <a:p>
            <a:pPr>
              <a:lnSpc>
                <a:spcPts val="1400"/>
              </a:lnSpc>
              <a:tabLst>
                <a:tab algn="l" pos="0"/>
              </a:tabLst>
            </a:pPr>
            <a:r>
              <a:rPr b="0" lang="pl-PL" sz="1000" spc="-1" strike="noStrike">
                <a:solidFill>
                  <a:srgbClr val="8f9292"/>
                </a:solidFill>
                <a:latin typeface="Arial"/>
                <a:ea typeface="Arial"/>
              </a:rPr>
              <a:t>Informacje zawarte w niniejszym dokumencie pochodzą ze źródeł, które nie zostały poddane niezależnej weryfikacji. LPC nie jest zobowiązane do zapewnienia odbiorcy dostępu do jakichkolwiek dodatkowych informacji lub do aktualizacji niniejszego dokumentu lub do poprawienia wszelkich nieścisłości w nim zawartych, i zastrzega sobie prawo, bez podania przyczyn, w dowolnym momencie i w dowolnym zakresie, do zmiany lub usunięcia informacji opisanych w niniejszym dokumencie.</a:t>
            </a:r>
            <a:endParaRPr b="0" lang="pl-PL" sz="1000" spc="-1" strike="noStrike">
              <a:latin typeface="Arial"/>
            </a:endParaRPr>
          </a:p>
          <a:p>
            <a:pPr>
              <a:lnSpc>
                <a:spcPts val="1400"/>
              </a:lnSpc>
              <a:tabLst>
                <a:tab algn="l" pos="0"/>
              </a:tabLst>
            </a:pPr>
            <a:r>
              <a:rPr b="0" lang="pl-PL" sz="1000" spc="-1" strike="noStrike">
                <a:solidFill>
                  <a:srgbClr val="8f9292"/>
                </a:solidFill>
                <a:latin typeface="Arial"/>
                <a:ea typeface="Arial"/>
              </a:rPr>
              <a:t> </a:t>
            </a:r>
            <a:endParaRPr b="0" lang="pl-PL" sz="1000" spc="-1" strike="noStrike">
              <a:latin typeface="Arial"/>
            </a:endParaRPr>
          </a:p>
          <a:p>
            <a:pPr>
              <a:lnSpc>
                <a:spcPts val="1400"/>
              </a:lnSpc>
              <a:tabLst>
                <a:tab algn="l" pos="0"/>
              </a:tabLst>
            </a:pPr>
            <a:r>
              <a:rPr b="0" lang="pl-PL" sz="1000" spc="-1" strike="noStrike">
                <a:solidFill>
                  <a:srgbClr val="8f9292"/>
                </a:solidFill>
                <a:latin typeface="Arial"/>
                <a:ea typeface="Arial"/>
              </a:rPr>
              <a:t>Z wyjątkiem przypadków fałszywego oświadczenia, ani LPC, ani żaden z jej podmiotów stowarzyszonych, doradców lub przedstawicieli nie ponosi odpowiedzialności za jakiekolwiek bezpośrednie, pośrednie, wtórne lub inne straty lub szkody, w tym utratę zysków poniesionych przez użytkownika lub osobę trzecią, które mogą wyniknąć z polegania na (1) niniejszym dokumencie lub na jego rzetelności, dokładności, kompletności lub aktualności, lub (2) na wszelkich innych pisemnych lub ustnych informacjach udostępnionych przez LPC w związku z niniejszym dokumentem lub (3) na danych, które takie informacje generują.</a:t>
            </a:r>
            <a:endParaRPr b="0" lang="pl-PL" sz="1000" spc="-1" strike="noStrike">
              <a:latin typeface="Arial"/>
            </a:endParaRPr>
          </a:p>
        </p:txBody>
      </p:sp>
      <p:sp>
        <p:nvSpPr>
          <p:cNvPr id="275" name="Straight Connector 7"/>
          <p:cNvSpPr/>
          <p:nvPr/>
        </p:nvSpPr>
        <p:spPr>
          <a:xfrm>
            <a:off x="311040" y="352440"/>
            <a:ext cx="8454240" cy="360"/>
          </a:xfrm>
          <a:prstGeom prst="line">
            <a:avLst/>
          </a:prstGeom>
          <a:ln w="25400">
            <a:solidFill>
              <a:srgbClr val="f064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6" name="Picture 2" descr=""/>
          <p:cNvPicPr/>
          <p:nvPr/>
        </p:nvPicPr>
        <p:blipFill>
          <a:blip r:embed="rId1"/>
          <a:stretch/>
        </p:blipFill>
        <p:spPr>
          <a:xfrm>
            <a:off x="0" y="0"/>
            <a:ext cx="9143640" cy="5143320"/>
          </a:xfrm>
          <a:prstGeom prst="rect">
            <a:avLst/>
          </a:prstGeom>
          <a:ln w="0">
            <a:noFill/>
          </a:ln>
        </p:spPr>
      </p:pic>
      <p:sp>
        <p:nvSpPr>
          <p:cNvPr id="277" name="Shape"/>
          <p:cNvSpPr/>
          <p:nvPr/>
        </p:nvSpPr>
        <p:spPr>
          <a:xfrm>
            <a:off x="1446840" y="1793520"/>
            <a:ext cx="7711560" cy="3369960"/>
          </a:xfrm>
          <a:custGeom>
            <a:avLst/>
            <a:gdLst/>
            <a:ahLst/>
            <a:rect l="l" t="t" r="r" b="b"/>
            <a:pathLst>
              <a:path w="21600" h="21090">
                <a:moveTo>
                  <a:pt x="21600" y="128"/>
                </a:moveTo>
                <a:cubicBezTo>
                  <a:pt x="17324" y="-510"/>
                  <a:pt x="13044" y="1246"/>
                  <a:pt x="9151" y="5235"/>
                </a:cubicBezTo>
                <a:cubicBezTo>
                  <a:pt x="5600" y="8873"/>
                  <a:pt x="2470" y="14273"/>
                  <a:pt x="0" y="21019"/>
                </a:cubicBezTo>
                <a:lnTo>
                  <a:pt x="21590" y="21090"/>
                </a:lnTo>
                <a:lnTo>
                  <a:pt x="21600" y="128"/>
                </a:lnTo>
                <a:close/>
              </a:path>
            </a:pathLst>
          </a:custGeom>
          <a:solidFill>
            <a:srgbClr val="ffffff"/>
          </a:solidFill>
          <a:ln w="12700">
            <a:noFill/>
          </a:ln>
        </p:spPr>
        <p:style>
          <a:lnRef idx="0"/>
          <a:fillRef idx="0"/>
          <a:effectRef idx="0"/>
          <a:fontRef idx="minor"/>
        </p:style>
      </p:sp>
      <p:sp>
        <p:nvSpPr>
          <p:cNvPr id="278" name="PlaceHolder 1"/>
          <p:cNvSpPr>
            <a:spLocks noGrp="1"/>
          </p:cNvSpPr>
          <p:nvPr>
            <p:ph/>
          </p:nvPr>
        </p:nvSpPr>
        <p:spPr>
          <a:xfrm>
            <a:off x="6993360" y="3751920"/>
            <a:ext cx="1611000" cy="945000"/>
          </a:xfrm>
          <a:prstGeom prst="rect">
            <a:avLst/>
          </a:prstGeom>
          <a:noFill/>
          <a:ln w="12600">
            <a:noFill/>
          </a:ln>
        </p:spPr>
        <p:txBody>
          <a:bodyPr lIns="0" rIns="0" tIns="0" bIns="0" anchor="ctr">
            <a:normAutofit/>
          </a:bodyPr>
          <a:p>
            <a:pPr marL="269640" indent="-404280">
              <a:lnSpc>
                <a:spcPct val="120000"/>
              </a:lnSpc>
              <a:tabLst>
                <a:tab algn="l" pos="0"/>
              </a:tabLst>
            </a:pPr>
            <a:r>
              <a:rPr b="1" lang="pl-PL" sz="939" spc="-1" strike="noStrike">
                <a:solidFill>
                  <a:srgbClr val="f06400"/>
                </a:solidFill>
                <a:latin typeface="Arial"/>
                <a:ea typeface="Arial"/>
              </a:rPr>
              <a:t>Hayden Lutek</a:t>
            </a:r>
            <a:endParaRPr b="0" lang="pl-PL" sz="939" spc="-1" strike="noStrike">
              <a:solidFill>
                <a:srgbClr val="545656"/>
              </a:solidFill>
              <a:latin typeface="Arial"/>
            </a:endParaRPr>
          </a:p>
          <a:p>
            <a:pPr marL="269640" indent="-404280">
              <a:lnSpc>
                <a:spcPct val="120000"/>
              </a:lnSpc>
              <a:tabLst>
                <a:tab algn="l" pos="0"/>
              </a:tabLst>
            </a:pPr>
            <a:r>
              <a:rPr b="0" lang="en-US" sz="939" spc="-1" strike="noStrike">
                <a:solidFill>
                  <a:srgbClr val="f06400"/>
                </a:solidFill>
                <a:latin typeface="Arial"/>
                <a:ea typeface="Arial"/>
              </a:rPr>
              <a:t>Head of External Relations </a:t>
            </a:r>
            <a:endParaRPr b="0" lang="pl-PL" sz="939" spc="-1" strike="noStrike">
              <a:solidFill>
                <a:srgbClr val="545656"/>
              </a:solidFill>
              <a:latin typeface="Arial"/>
            </a:endParaRPr>
          </a:p>
          <a:p>
            <a:pPr marL="269640" indent="-404280">
              <a:lnSpc>
                <a:spcPct val="100000"/>
              </a:lnSpc>
              <a:tabLst>
                <a:tab algn="l" pos="0"/>
              </a:tabLst>
            </a:pPr>
            <a:endParaRPr b="0" lang="pl-PL" sz="939" spc="-1" strike="noStrike">
              <a:solidFill>
                <a:srgbClr val="545656"/>
              </a:solidFill>
              <a:latin typeface="Arial"/>
            </a:endParaRPr>
          </a:p>
          <a:p>
            <a:pPr marL="269640" indent="-404280">
              <a:lnSpc>
                <a:spcPct val="120000"/>
              </a:lnSpc>
              <a:tabLst>
                <a:tab algn="l" pos="0"/>
              </a:tabLst>
            </a:pPr>
            <a:r>
              <a:rPr b="0" lang="en-US" sz="939" spc="-1" strike="noStrike">
                <a:solidFill>
                  <a:srgbClr val="f06400"/>
                </a:solidFill>
                <a:latin typeface="Arial"/>
                <a:ea typeface="Arial"/>
              </a:rPr>
              <a:t>+31621370324</a:t>
            </a:r>
            <a:endParaRPr b="0" lang="pl-PL" sz="939" spc="-1" strike="noStrike">
              <a:solidFill>
                <a:srgbClr val="545656"/>
              </a:solidFill>
              <a:latin typeface="Arial"/>
            </a:endParaRPr>
          </a:p>
          <a:p>
            <a:pPr marL="269640" indent="-404280">
              <a:lnSpc>
                <a:spcPct val="120000"/>
              </a:lnSpc>
              <a:tabLst>
                <a:tab algn="l" pos="0"/>
              </a:tabLst>
            </a:pPr>
            <a:r>
              <a:rPr b="0" lang="en-US" sz="939" spc="-1" strike="noStrike">
                <a:solidFill>
                  <a:srgbClr val="f06400"/>
                </a:solidFill>
                <a:latin typeface="Arial"/>
                <a:ea typeface="Arial"/>
              </a:rPr>
              <a:t>media@leaseplancorp.com</a:t>
            </a:r>
            <a:endParaRPr b="0" lang="pl-PL" sz="939" spc="-1" strike="noStrike">
              <a:solidFill>
                <a:srgbClr val="545656"/>
              </a:solidFill>
              <a:latin typeface="Arial"/>
            </a:endParaRPr>
          </a:p>
        </p:txBody>
      </p:sp>
      <p:sp>
        <p:nvSpPr>
          <p:cNvPr id="279" name="Media Contact"/>
          <p:cNvSpPr/>
          <p:nvPr/>
        </p:nvSpPr>
        <p:spPr>
          <a:xfrm>
            <a:off x="5378400" y="3355920"/>
            <a:ext cx="3109680" cy="340920"/>
          </a:xfrm>
          <a:prstGeom prst="rect">
            <a:avLst/>
          </a:prstGeom>
          <a:noFill/>
          <a:ln w="12700">
            <a:noFill/>
          </a:ln>
        </p:spPr>
        <p:style>
          <a:lnRef idx="0"/>
          <a:fillRef idx="0"/>
          <a:effectRef idx="0"/>
          <a:fontRef idx="minor"/>
        </p:style>
        <p:txBody>
          <a:bodyPr lIns="0" rIns="0" tIns="0" bIns="0" anchor="t">
            <a:normAutofit/>
          </a:bodyPr>
          <a:p>
            <a:pPr marL="345600" indent="-518400">
              <a:lnSpc>
                <a:spcPct val="100000"/>
              </a:lnSpc>
              <a:spcBef>
                <a:spcPts val="799"/>
              </a:spcBef>
              <a:tabLst>
                <a:tab algn="l" pos="0"/>
              </a:tabLst>
            </a:pPr>
            <a:r>
              <a:rPr b="1" lang="pl-PL" sz="1200" spc="-1" strike="noStrike">
                <a:solidFill>
                  <a:srgbClr val="004b5c"/>
                </a:solidFill>
                <a:latin typeface="Arial"/>
                <a:ea typeface="Arial"/>
              </a:rPr>
              <a:t>Media Contact</a:t>
            </a:r>
            <a:endParaRPr b="0" lang="pl-PL" sz="1200" spc="-1" strike="noStrike">
              <a:latin typeface="Arial"/>
            </a:endParaRPr>
          </a:p>
        </p:txBody>
      </p:sp>
      <p:sp>
        <p:nvSpPr>
          <p:cNvPr id="280" name="Circle"/>
          <p:cNvSpPr/>
          <p:nvPr/>
        </p:nvSpPr>
        <p:spPr>
          <a:xfrm>
            <a:off x="5383800" y="3689640"/>
            <a:ext cx="1069200" cy="1069200"/>
          </a:xfrm>
          <a:prstGeom prst="ellipse">
            <a:avLst/>
          </a:prstGeom>
          <a:blipFill rotWithShape="0">
            <a:blip r:embed="rId2"/>
            <a:srcRect/>
            <a:stretch/>
          </a:blipFill>
          <a:ln w="25400">
            <a:solidFill>
              <a:srgbClr val="f06400"/>
            </a:solidFill>
            <a:round/>
          </a:ln>
        </p:spPr>
        <p:style>
          <a:lnRef idx="0"/>
          <a:fillRef idx="0"/>
          <a:effectRef idx="0"/>
          <a:fontRef idx="minor"/>
        </p:style>
      </p:sp>
      <p:sp>
        <p:nvSpPr>
          <p:cNvPr id="281" name="Straight Connector 3"/>
          <p:cNvSpPr/>
          <p:nvPr/>
        </p:nvSpPr>
        <p:spPr>
          <a:xfrm flipV="1">
            <a:off x="6821280" y="3816720"/>
            <a:ext cx="360" cy="866160"/>
          </a:xfrm>
          <a:prstGeom prst="line">
            <a:avLst/>
          </a:prstGeom>
          <a:ln>
            <a:solidFill>
              <a:srgbClr val="ea6100"/>
            </a:solidFill>
            <a:round/>
          </a:ln>
        </p:spPr>
        <p:style>
          <a:lnRef idx="1">
            <a:schemeClr val="accent5"/>
          </a:lnRef>
          <a:fillRef idx="0">
            <a:schemeClr val="accent5"/>
          </a:fillRef>
          <a:effectRef idx="0">
            <a:schemeClr val="accent5"/>
          </a:effectRef>
          <a:fontRef idx="minor"/>
        </p:style>
      </p:sp>
      <p:sp>
        <p:nvSpPr>
          <p:cNvPr id="282" name="Straight Connector 5"/>
          <p:cNvSpPr/>
          <p:nvPr/>
        </p:nvSpPr>
        <p:spPr>
          <a:xfrm>
            <a:off x="6453360" y="4224240"/>
            <a:ext cx="367920" cy="360"/>
          </a:xfrm>
          <a:prstGeom prst="line">
            <a:avLst/>
          </a:prstGeom>
          <a:ln>
            <a:solidFill>
              <a:srgbClr val="ea6100"/>
            </a:solidFill>
            <a:round/>
          </a:ln>
        </p:spPr>
        <p:style>
          <a:lnRef idx="1">
            <a:schemeClr val="accent5"/>
          </a:lnRef>
          <a:fillRef idx="0">
            <a:schemeClr val="accent5"/>
          </a:fillRef>
          <a:effectRef idx="0">
            <a:schemeClr val="accent5"/>
          </a:effectRef>
          <a:fontRef idx="minor"/>
        </p:style>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 name="Picture 2" descr=""/>
          <p:cNvPicPr/>
          <p:nvPr/>
        </p:nvPicPr>
        <p:blipFill>
          <a:blip r:embed="rId1"/>
          <a:stretch/>
        </p:blipFill>
        <p:spPr>
          <a:xfrm>
            <a:off x="4572000" y="0"/>
            <a:ext cx="4571640" cy="5143320"/>
          </a:xfrm>
          <a:prstGeom prst="rect">
            <a:avLst/>
          </a:prstGeom>
          <a:ln w="0">
            <a:noFill/>
          </a:ln>
        </p:spPr>
      </p:pic>
      <p:sp>
        <p:nvSpPr>
          <p:cNvPr id="54" name="Straight Connector 14"/>
          <p:cNvSpPr/>
          <p:nvPr/>
        </p:nvSpPr>
        <p:spPr>
          <a:xfrm>
            <a:off x="311040" y="352440"/>
            <a:ext cx="8454240" cy="360"/>
          </a:xfrm>
          <a:prstGeom prst="line">
            <a:avLst/>
          </a:prstGeom>
          <a:ln w="25400">
            <a:solidFill>
              <a:srgbClr val="f06400"/>
            </a:solidFill>
            <a:round/>
          </a:ln>
        </p:spPr>
        <p:style>
          <a:lnRef idx="0"/>
          <a:fillRef idx="0"/>
          <a:effectRef idx="0"/>
          <a:fontRef idx="minor"/>
        </p:style>
      </p:sp>
      <p:grpSp>
        <p:nvGrpSpPr>
          <p:cNvPr id="55" name="Group"/>
          <p:cNvGrpSpPr/>
          <p:nvPr/>
        </p:nvGrpSpPr>
        <p:grpSpPr>
          <a:xfrm>
            <a:off x="261360" y="181440"/>
            <a:ext cx="8620920" cy="289440"/>
            <a:chOff x="261360" y="181440"/>
            <a:chExt cx="8620920" cy="289440"/>
          </a:xfrm>
        </p:grpSpPr>
        <p:sp>
          <p:nvSpPr>
            <p:cNvPr id="56" name="Rectangle 1"/>
            <p:cNvSpPr/>
            <p:nvPr/>
          </p:nvSpPr>
          <p:spPr>
            <a:xfrm>
              <a:off x="261360" y="181440"/>
              <a:ext cx="5212800" cy="197640"/>
            </a:xfrm>
            <a:prstGeom prst="rect">
              <a:avLst/>
            </a:prstGeom>
            <a:noFill/>
            <a:ln w="12700">
              <a:noFill/>
            </a:ln>
          </p:spPr>
          <p:style>
            <a:lnRef idx="0"/>
            <a:fillRef idx="0"/>
            <a:effectRef idx="0"/>
            <a:fontRef idx="minor"/>
          </p:style>
          <p:txBody>
            <a:bodyPr numCol="1" spcCol="0" lIns="45720" rIns="45720" anchor="t">
              <a:spAutoFit/>
            </a:bodyPr>
            <a:p>
              <a:pPr>
                <a:lnSpc>
                  <a:spcPct val="100000"/>
                </a:lnSpc>
                <a:tabLst>
                  <a:tab algn="l" pos="0"/>
                </a:tabLst>
              </a:pPr>
              <a:r>
                <a:rPr b="1" lang="pl-PL" sz="700" spc="-1" strike="noStrike">
                  <a:solidFill>
                    <a:srgbClr val="a7a7a7"/>
                  </a:solidFill>
                  <a:latin typeface="Arial"/>
                  <a:ea typeface="Arial"/>
                </a:rPr>
                <a:t>LeasePlan</a:t>
              </a:r>
              <a:r>
                <a:rPr b="0" lang="pl-PL" sz="700" spc="-1" strike="noStrike">
                  <a:solidFill>
                    <a:srgbClr val="a7a7a7"/>
                  </a:solidFill>
                  <a:latin typeface="Arial"/>
                  <a:ea typeface="Arial"/>
                </a:rPr>
                <a:t> Car Cost Index 2021</a:t>
              </a:r>
              <a:endParaRPr b="0" lang="pl-PL" sz="700" spc="-1" strike="noStrike">
                <a:latin typeface="Arial"/>
              </a:endParaRPr>
            </a:p>
          </p:txBody>
        </p:sp>
        <p:grpSp>
          <p:nvGrpSpPr>
            <p:cNvPr id="57" name="Group"/>
            <p:cNvGrpSpPr/>
            <p:nvPr/>
          </p:nvGrpSpPr>
          <p:grpSpPr>
            <a:xfrm>
              <a:off x="8529840" y="233280"/>
              <a:ext cx="352440" cy="237600"/>
              <a:chOff x="8529840" y="233280"/>
              <a:chExt cx="352440" cy="237600"/>
            </a:xfrm>
          </p:grpSpPr>
          <p:sp>
            <p:nvSpPr>
              <p:cNvPr id="58" name="Circle"/>
              <p:cNvSpPr/>
              <p:nvPr/>
            </p:nvSpPr>
            <p:spPr>
              <a:xfrm>
                <a:off x="8587440" y="233280"/>
                <a:ext cx="237600" cy="237600"/>
              </a:xfrm>
              <a:prstGeom prst="ellipse">
                <a:avLst/>
              </a:prstGeom>
              <a:solidFill>
                <a:schemeClr val="accent5"/>
              </a:solidFill>
              <a:ln w="12700">
                <a:noFill/>
              </a:ln>
            </p:spPr>
            <p:style>
              <a:lnRef idx="0"/>
              <a:fillRef idx="0"/>
              <a:effectRef idx="0"/>
              <a:fontRef idx="minor"/>
            </p:style>
          </p:sp>
          <p:sp>
            <p:nvSpPr>
              <p:cNvPr id="59" name="Rectangle 1"/>
              <p:cNvSpPr/>
              <p:nvPr/>
            </p:nvSpPr>
            <p:spPr>
              <a:xfrm>
                <a:off x="8529840" y="252360"/>
                <a:ext cx="352440" cy="198360"/>
              </a:xfrm>
              <a:prstGeom prst="rect">
                <a:avLst/>
              </a:prstGeom>
              <a:noFill/>
              <a:ln w="12700">
                <a:noFill/>
              </a:ln>
            </p:spPr>
            <p:style>
              <a:lnRef idx="0"/>
              <a:fillRef idx="0"/>
              <a:effectRef idx="0"/>
              <a:fontRef idx="minor"/>
            </p:style>
            <p:txBody>
              <a:bodyPr numCol="1" spcCol="0" lIns="45720" rIns="45720" anchor="t">
                <a:spAutoFit/>
              </a:bodyPr>
              <a:p>
                <a:pPr algn="ctr">
                  <a:lnSpc>
                    <a:spcPct val="100000"/>
                  </a:lnSpc>
                  <a:tabLst>
                    <a:tab algn="l" pos="0"/>
                  </a:tabLst>
                </a:pPr>
                <a:r>
                  <a:rPr b="0" lang="pl-PL" sz="700" spc="-1" strike="noStrike">
                    <a:solidFill>
                      <a:srgbClr val="ffffff"/>
                    </a:solidFill>
                    <a:latin typeface="Arial"/>
                    <a:ea typeface="Arial"/>
                  </a:rPr>
                  <a:t>0</a:t>
                </a:r>
                <a:r>
                  <a:rPr b="0" lang="en-US" sz="700" spc="-1" strike="noStrike">
                    <a:solidFill>
                      <a:srgbClr val="ffffff"/>
                    </a:solidFill>
                    <a:latin typeface="Arial"/>
                    <a:ea typeface="Arial"/>
                  </a:rPr>
                  <a:t>1</a:t>
                </a:r>
                <a:endParaRPr b="0" lang="pl-PL" sz="700" spc="-1" strike="noStrike">
                  <a:latin typeface="Arial"/>
                </a:endParaRPr>
              </a:p>
            </p:txBody>
          </p:sp>
        </p:grpSp>
      </p:grpSp>
      <p:sp>
        <p:nvSpPr>
          <p:cNvPr id="60" name="Title 6"/>
          <p:cNvSpPr/>
          <p:nvPr/>
        </p:nvSpPr>
        <p:spPr>
          <a:xfrm>
            <a:off x="282600" y="543240"/>
            <a:ext cx="4775040" cy="433800"/>
          </a:xfrm>
          <a:prstGeom prst="rect">
            <a:avLst/>
          </a:prstGeom>
          <a:noFill/>
          <a:ln w="12700">
            <a:noFill/>
          </a:ln>
        </p:spPr>
        <p:style>
          <a:lnRef idx="0"/>
          <a:fillRef idx="0"/>
          <a:effectRef idx="0"/>
          <a:fontRef idx="minor"/>
        </p:style>
        <p:txBody>
          <a:bodyPr lIns="34200" rIns="34200" tIns="34200" bIns="34200" anchor="t">
            <a:spAutoFit/>
          </a:bodyPr>
          <a:p>
            <a:pPr>
              <a:lnSpc>
                <a:spcPct val="100000"/>
              </a:lnSpc>
              <a:tabLst>
                <a:tab algn="l" pos="0"/>
              </a:tabLst>
            </a:pPr>
            <a:r>
              <a:rPr b="1" lang="pl-PL" sz="2400" spc="-89" strike="noStrike">
                <a:solidFill>
                  <a:srgbClr val="004b5c"/>
                </a:solidFill>
                <a:latin typeface="Arial"/>
                <a:ea typeface="Arial"/>
              </a:rPr>
              <a:t>Car Cost Index 2021</a:t>
            </a:r>
            <a:endParaRPr b="0" lang="pl-PL" sz="2400" spc="-1" strike="noStrike">
              <a:latin typeface="Arial"/>
            </a:endParaRPr>
          </a:p>
        </p:txBody>
      </p:sp>
      <p:sp>
        <p:nvSpPr>
          <p:cNvPr id="61" name="Rectangle 107"/>
          <p:cNvSpPr/>
          <p:nvPr/>
        </p:nvSpPr>
        <p:spPr>
          <a:xfrm>
            <a:off x="317520" y="1314000"/>
            <a:ext cx="3878640" cy="3093480"/>
          </a:xfrm>
          <a:prstGeom prst="rect">
            <a:avLst/>
          </a:prstGeom>
          <a:noFill/>
          <a:ln w="12700">
            <a:noFill/>
          </a:ln>
        </p:spPr>
        <p:style>
          <a:lnRef idx="0"/>
          <a:fillRef idx="0"/>
          <a:effectRef idx="0"/>
          <a:fontRef idx="minor"/>
        </p:style>
        <p:txBody>
          <a:bodyPr lIns="34200" rIns="34200" tIns="34200" bIns="34200" anchor="t">
            <a:spAutoFit/>
          </a:bodyPr>
          <a:p>
            <a:pPr>
              <a:lnSpc>
                <a:spcPct val="100000"/>
              </a:lnSpc>
              <a:spcBef>
                <a:spcPts val="1001"/>
              </a:spcBef>
              <a:tabLst>
                <a:tab algn="l" pos="0"/>
              </a:tabLst>
            </a:pPr>
            <a:r>
              <a:rPr b="0" lang="en-US" sz="1400" spc="-1" strike="noStrike">
                <a:solidFill>
                  <a:srgbClr val="004b5c"/>
                </a:solidFill>
                <a:latin typeface="Arial"/>
                <a:ea typeface="Arial"/>
              </a:rPr>
              <a:t>Przedstawiamy</a:t>
            </a:r>
            <a:r>
              <a:rPr b="0" lang="pl-PL" sz="1400" spc="-1" strike="noStrike">
                <a:solidFill>
                  <a:srgbClr val="004b5c"/>
                </a:solidFill>
                <a:latin typeface="Arial"/>
                <a:ea typeface="Arial"/>
              </a:rPr>
              <a:t> szóst</a:t>
            </a:r>
            <a:r>
              <a:rPr b="0" lang="en-US" sz="1400" spc="-1" strike="noStrike">
                <a:solidFill>
                  <a:srgbClr val="004b5c"/>
                </a:solidFill>
                <a:latin typeface="Arial"/>
                <a:ea typeface="Arial"/>
              </a:rPr>
              <a:t>ą</a:t>
            </a:r>
            <a:r>
              <a:rPr b="0" lang="pl-PL" sz="1400" spc="-1" strike="noStrike">
                <a:solidFill>
                  <a:srgbClr val="004b5c"/>
                </a:solidFill>
                <a:latin typeface="Arial"/>
                <a:ea typeface="Arial"/>
              </a:rPr>
              <a:t> edycj</a:t>
            </a:r>
            <a:r>
              <a:rPr b="0" lang="en-US" sz="1400" spc="-1" strike="noStrike">
                <a:solidFill>
                  <a:srgbClr val="004b5c"/>
                </a:solidFill>
                <a:latin typeface="Arial"/>
                <a:ea typeface="Arial"/>
              </a:rPr>
              <a:t>ę</a:t>
            </a:r>
            <a:r>
              <a:rPr b="0" lang="pl-PL" sz="1400" spc="-1" strike="noStrike">
                <a:solidFill>
                  <a:srgbClr val="004b5c"/>
                </a:solidFill>
                <a:latin typeface="Arial"/>
                <a:ea typeface="Arial"/>
              </a:rPr>
              <a:t> </a:t>
            </a:r>
            <a:r>
              <a:rPr b="0" lang="en-US" sz="1400" spc="-1" strike="noStrike">
                <a:solidFill>
                  <a:srgbClr val="004b5c"/>
                </a:solidFill>
                <a:latin typeface="Arial"/>
                <a:ea typeface="Arial"/>
              </a:rPr>
              <a:t>raportu Car Cost Index: kompleksowej analizy kosztów posiadania i użytkowania samochodów w</a:t>
            </a:r>
            <a:r>
              <a:rPr b="0" lang="pl-PL" sz="1400" spc="-1" strike="noStrike">
                <a:solidFill>
                  <a:srgbClr val="004b5c"/>
                </a:solidFill>
                <a:latin typeface="Arial"/>
                <a:ea typeface="Arial"/>
              </a:rPr>
              <a:t> 22 krajach europejskich, począwszy od segmentu kompaktowego, a skończywszy na rynku samochodów klasy wyższej.</a:t>
            </a:r>
            <a:endParaRPr b="0" lang="pl-PL" sz="1400" spc="-1" strike="noStrike">
              <a:latin typeface="Arial"/>
            </a:endParaRPr>
          </a:p>
          <a:p>
            <a:pPr>
              <a:lnSpc>
                <a:spcPct val="100000"/>
              </a:lnSpc>
              <a:spcBef>
                <a:spcPts val="1001"/>
              </a:spcBef>
              <a:tabLst>
                <a:tab algn="l" pos="0"/>
              </a:tabLst>
            </a:pPr>
            <a:r>
              <a:rPr b="0" lang="en-US" sz="1400" spc="-1" strike="noStrike">
                <a:solidFill>
                  <a:srgbClr val="004b5c"/>
                </a:solidFill>
                <a:latin typeface="Arial"/>
                <a:ea typeface="Arial"/>
              </a:rPr>
              <a:t>Car Cost Index </a:t>
            </a:r>
            <a:r>
              <a:rPr b="0" lang="pl-PL" sz="1400" spc="-1" strike="noStrike">
                <a:solidFill>
                  <a:srgbClr val="004b5c"/>
                </a:solidFill>
                <a:latin typeface="Arial"/>
                <a:ea typeface="Arial"/>
              </a:rPr>
              <a:t>uwzględnia </a:t>
            </a:r>
            <a:r>
              <a:rPr b="0" lang="en-US" sz="1400" spc="-1" strike="noStrike">
                <a:solidFill>
                  <a:srgbClr val="004b5c"/>
                </a:solidFill>
                <a:latin typeface="Arial"/>
                <a:ea typeface="Arial"/>
              </a:rPr>
              <a:t>wszystkie k</a:t>
            </a:r>
            <a:r>
              <a:rPr b="0" lang="pl-PL" sz="1400" spc="-1" strike="noStrike">
                <a:solidFill>
                  <a:srgbClr val="004b5c"/>
                </a:solidFill>
                <a:latin typeface="Arial"/>
                <a:ea typeface="Arial"/>
              </a:rPr>
              <a:t>oszty związane z posiadaniem samochodu </a:t>
            </a:r>
            <a:r>
              <a:rPr b="0" lang="en-US" sz="1400" spc="-1" strike="noStrike">
                <a:solidFill>
                  <a:srgbClr val="004b5c"/>
                </a:solidFill>
                <a:latin typeface="Arial"/>
                <a:ea typeface="Arial"/>
              </a:rPr>
              <a:t>takie jak: </a:t>
            </a:r>
            <a:r>
              <a:rPr b="0" lang="pl-PL" sz="1400" spc="-1" strike="noStrike">
                <a:solidFill>
                  <a:srgbClr val="004b5c"/>
                </a:solidFill>
                <a:latin typeface="Arial"/>
                <a:ea typeface="Arial"/>
              </a:rPr>
              <a:t>energii/paliw</a:t>
            </a:r>
            <a:r>
              <a:rPr b="0" lang="en-US" sz="1400" spc="-1" strike="noStrike">
                <a:solidFill>
                  <a:srgbClr val="004b5c"/>
                </a:solidFill>
                <a:latin typeface="Arial"/>
                <a:ea typeface="Arial"/>
              </a:rPr>
              <a:t>o</a:t>
            </a:r>
            <a:r>
              <a:rPr b="0" lang="pl-PL" sz="1400" spc="-1" strike="noStrike">
                <a:solidFill>
                  <a:srgbClr val="004b5c"/>
                </a:solidFill>
                <a:latin typeface="Arial"/>
                <a:ea typeface="Arial"/>
              </a:rPr>
              <a:t>, amortyzacj</a:t>
            </a:r>
            <a:r>
              <a:rPr b="0" lang="en-US" sz="1400" spc="-1" strike="noStrike">
                <a:solidFill>
                  <a:srgbClr val="004b5c"/>
                </a:solidFill>
                <a:latin typeface="Arial"/>
                <a:ea typeface="Arial"/>
              </a:rPr>
              <a:t>a</a:t>
            </a:r>
            <a:r>
              <a:rPr b="0" lang="pl-PL" sz="1400" spc="-1" strike="noStrike">
                <a:solidFill>
                  <a:srgbClr val="004b5c"/>
                </a:solidFill>
                <a:latin typeface="Arial"/>
                <a:ea typeface="Arial"/>
              </a:rPr>
              <a:t>, ubezpieczeni</a:t>
            </a:r>
            <a:r>
              <a:rPr b="0" lang="en-US" sz="1400" spc="-1" strike="noStrike">
                <a:solidFill>
                  <a:srgbClr val="004b5c"/>
                </a:solidFill>
                <a:latin typeface="Arial"/>
                <a:ea typeface="Arial"/>
              </a:rPr>
              <a:t>e, serwis i naprawy.  </a:t>
            </a:r>
            <a:endParaRPr b="0" lang="pl-PL" sz="1400" spc="-1" strike="noStrike">
              <a:latin typeface="Arial"/>
            </a:endParaRPr>
          </a:p>
          <a:p>
            <a:pPr>
              <a:lnSpc>
                <a:spcPct val="100000"/>
              </a:lnSpc>
              <a:spcBef>
                <a:spcPts val="1001"/>
              </a:spcBef>
              <a:tabLst>
                <a:tab algn="l" pos="0"/>
              </a:tabLst>
            </a:pPr>
            <a:r>
              <a:rPr b="0" lang="en-US" sz="1400" spc="-1" strike="noStrike">
                <a:solidFill>
                  <a:srgbClr val="004b5c"/>
                </a:solidFill>
                <a:latin typeface="Arial"/>
                <a:ea typeface="Arial"/>
              </a:rPr>
              <a:t>Tegoroczny raport zakłada uśrednione </a:t>
            </a:r>
            <a:r>
              <a:rPr b="0" lang="pl-PL" sz="1400" spc="-1" strike="noStrike">
                <a:solidFill>
                  <a:srgbClr val="004b5c"/>
                </a:solidFill>
                <a:latin typeface="Arial"/>
                <a:ea typeface="Arial"/>
              </a:rPr>
              <a:t>koszty </a:t>
            </a:r>
            <a:r>
              <a:rPr b="0" lang="en-US" sz="1400" spc="-1" strike="noStrike">
                <a:solidFill>
                  <a:srgbClr val="004b5c"/>
                </a:solidFill>
                <a:latin typeface="Arial"/>
                <a:ea typeface="Arial"/>
              </a:rPr>
              <a:t>użytkownia samochodu przez 4 lata przy rocznym przebiegu </a:t>
            </a:r>
            <a:r>
              <a:rPr b="0" lang="pl-PL" sz="1400" spc="-1" strike="noStrike">
                <a:solidFill>
                  <a:srgbClr val="004b5c"/>
                </a:solidFill>
                <a:latin typeface="Arial"/>
                <a:ea typeface="Arial"/>
              </a:rPr>
              <a:t>30 000 km.</a:t>
            </a:r>
            <a:endParaRPr b="0" lang="pl-PL" sz="1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 name="Straight Connector 47"/>
          <p:cNvSpPr/>
          <p:nvPr/>
        </p:nvSpPr>
        <p:spPr>
          <a:xfrm>
            <a:off x="311040" y="352440"/>
            <a:ext cx="8454240" cy="360"/>
          </a:xfrm>
          <a:prstGeom prst="line">
            <a:avLst/>
          </a:prstGeom>
          <a:ln w="25400">
            <a:solidFill>
              <a:srgbClr val="f06400"/>
            </a:solidFill>
            <a:round/>
          </a:ln>
        </p:spPr>
        <p:style>
          <a:lnRef idx="0"/>
          <a:fillRef idx="0"/>
          <a:effectRef idx="0"/>
          <a:fontRef idx="minor"/>
        </p:style>
      </p:sp>
      <p:sp>
        <p:nvSpPr>
          <p:cNvPr id="63" name="Rounded Rectangle"/>
          <p:cNvSpPr/>
          <p:nvPr/>
        </p:nvSpPr>
        <p:spPr>
          <a:xfrm>
            <a:off x="386640" y="1593720"/>
            <a:ext cx="8438040" cy="3196800"/>
          </a:xfrm>
          <a:prstGeom prst="roundRect">
            <a:avLst>
              <a:gd name="adj" fmla="val 3414"/>
            </a:avLst>
          </a:prstGeom>
          <a:solidFill>
            <a:srgbClr val="004b5c">
              <a:alpha val="10000"/>
            </a:srgbClr>
          </a:solidFill>
          <a:ln w="12700">
            <a:noFill/>
          </a:ln>
        </p:spPr>
        <p:style>
          <a:lnRef idx="0"/>
          <a:fillRef idx="0"/>
          <a:effectRef idx="0"/>
          <a:fontRef idx="minor"/>
        </p:style>
      </p:sp>
      <p:sp>
        <p:nvSpPr>
          <p:cNvPr id="64" name="Title 6"/>
          <p:cNvSpPr/>
          <p:nvPr/>
        </p:nvSpPr>
        <p:spPr>
          <a:xfrm>
            <a:off x="282600" y="543240"/>
            <a:ext cx="8087760" cy="800280"/>
          </a:xfrm>
          <a:prstGeom prst="rect">
            <a:avLst/>
          </a:prstGeom>
          <a:noFill/>
          <a:ln w="12700">
            <a:noFill/>
          </a:ln>
        </p:spPr>
        <p:style>
          <a:lnRef idx="0"/>
          <a:fillRef idx="0"/>
          <a:effectRef idx="0"/>
          <a:fontRef idx="minor"/>
        </p:style>
        <p:txBody>
          <a:bodyPr lIns="34200" rIns="34200" tIns="34200" bIns="34200" anchor="t">
            <a:spAutoFit/>
          </a:bodyPr>
          <a:p>
            <a:pPr>
              <a:lnSpc>
                <a:spcPct val="100000"/>
              </a:lnSpc>
              <a:tabLst>
                <a:tab algn="l" pos="0"/>
              </a:tabLst>
            </a:pPr>
            <a:r>
              <a:rPr b="0" lang="en-US" sz="2400" spc="-89" strike="noStrike">
                <a:solidFill>
                  <a:srgbClr val="004b5c"/>
                </a:solidFill>
                <a:latin typeface="Arial"/>
                <a:ea typeface="Arial"/>
              </a:rPr>
              <a:t>Wnioski: </a:t>
            </a:r>
            <a:br/>
            <a:r>
              <a:rPr b="1" lang="en-US" sz="2400" spc="-89" strike="noStrike">
                <a:solidFill>
                  <a:srgbClr val="004b5c"/>
                </a:solidFill>
                <a:latin typeface="Arial"/>
                <a:ea typeface="Arial"/>
              </a:rPr>
              <a:t>Ceny pojazdów EV stały się bardziej przystępne w Europie</a:t>
            </a:r>
            <a:endParaRPr b="0" lang="pl-PL" sz="2400" spc="-1" strike="noStrike">
              <a:latin typeface="Arial"/>
            </a:endParaRPr>
          </a:p>
        </p:txBody>
      </p:sp>
      <p:sp>
        <p:nvSpPr>
          <p:cNvPr id="65" name="Oval 120"/>
          <p:cNvSpPr/>
          <p:nvPr/>
        </p:nvSpPr>
        <p:spPr>
          <a:xfrm>
            <a:off x="4860360" y="1799640"/>
            <a:ext cx="721080" cy="721080"/>
          </a:xfrm>
          <a:prstGeom prst="ellipse">
            <a:avLst/>
          </a:prstGeom>
          <a:solidFill>
            <a:srgbClr val="ffffff"/>
          </a:solidFill>
          <a:ln w="12700">
            <a:noFill/>
          </a:ln>
        </p:spPr>
        <p:style>
          <a:lnRef idx="0"/>
          <a:fillRef idx="0"/>
          <a:effectRef idx="0"/>
          <a:fontRef idx="minor"/>
        </p:style>
      </p:sp>
      <p:sp>
        <p:nvSpPr>
          <p:cNvPr id="66" name="Oval 120"/>
          <p:cNvSpPr/>
          <p:nvPr/>
        </p:nvSpPr>
        <p:spPr>
          <a:xfrm>
            <a:off x="4870440" y="3244320"/>
            <a:ext cx="721080" cy="721080"/>
          </a:xfrm>
          <a:prstGeom prst="ellipse">
            <a:avLst/>
          </a:prstGeom>
          <a:solidFill>
            <a:srgbClr val="ffffff"/>
          </a:solidFill>
          <a:ln w="12700">
            <a:noFill/>
          </a:ln>
        </p:spPr>
        <p:style>
          <a:lnRef idx="0"/>
          <a:fillRef idx="0"/>
          <a:effectRef idx="0"/>
          <a:fontRef idx="minor"/>
        </p:style>
      </p:sp>
      <p:sp>
        <p:nvSpPr>
          <p:cNvPr id="67" name="Rectangle 107"/>
          <p:cNvSpPr/>
          <p:nvPr/>
        </p:nvSpPr>
        <p:spPr>
          <a:xfrm>
            <a:off x="1605960" y="3794760"/>
            <a:ext cx="2757240" cy="520560"/>
          </a:xfrm>
          <a:prstGeom prst="rect">
            <a:avLst/>
          </a:prstGeom>
          <a:noFill/>
          <a:ln w="12700">
            <a:noFill/>
          </a:ln>
        </p:spPr>
        <p:style>
          <a:lnRef idx="0"/>
          <a:fillRef idx="0"/>
          <a:effectRef idx="0"/>
          <a:fontRef idx="minor"/>
        </p:style>
        <p:txBody>
          <a:bodyPr lIns="34200" rIns="34200" tIns="34200" bIns="34200" anchor="t">
            <a:spAutoFit/>
          </a:bodyPr>
          <a:p>
            <a:pPr>
              <a:lnSpc>
                <a:spcPct val="110000"/>
              </a:lnSpc>
              <a:spcBef>
                <a:spcPts val="1599"/>
              </a:spcBef>
              <a:tabLst>
                <a:tab algn="l" pos="0"/>
              </a:tabLst>
            </a:pPr>
            <a:r>
              <a:rPr b="1" lang="pl-PL" sz="900" spc="-1" strike="noStrike">
                <a:solidFill>
                  <a:srgbClr val="f06400"/>
                </a:solidFill>
                <a:latin typeface="Arial"/>
                <a:ea typeface="Arial"/>
              </a:rPr>
              <a:t>Pol</a:t>
            </a:r>
            <a:r>
              <a:rPr b="1" lang="en-US" sz="900" spc="-1" strike="noStrike">
                <a:solidFill>
                  <a:srgbClr val="f06400"/>
                </a:solidFill>
                <a:latin typeface="Arial"/>
                <a:ea typeface="Arial"/>
              </a:rPr>
              <a:t>ska jest najtańszym krajem w</a:t>
            </a:r>
            <a:r>
              <a:rPr b="1" lang="pl-PL" sz="900" spc="-1" strike="noStrike">
                <a:solidFill>
                  <a:srgbClr val="f06400"/>
                </a:solidFill>
                <a:latin typeface="Arial"/>
                <a:ea typeface="Arial"/>
              </a:rPr>
              <a:t> </a:t>
            </a:r>
            <a:r>
              <a:rPr b="1" lang="en-US" sz="900" spc="-1" strike="noStrike">
                <a:solidFill>
                  <a:srgbClr val="f06400"/>
                </a:solidFill>
                <a:latin typeface="Arial"/>
                <a:ea typeface="Arial"/>
              </a:rPr>
              <a:t>użytkowaniu</a:t>
            </a:r>
            <a:r>
              <a:rPr b="1" lang="pl-PL" sz="900" spc="-1" strike="noStrike">
                <a:solidFill>
                  <a:srgbClr val="f06400"/>
                </a:solidFill>
                <a:latin typeface="Arial"/>
                <a:ea typeface="Arial"/>
              </a:rPr>
              <a:t> samochodu </a:t>
            </a:r>
            <a:r>
              <a:rPr b="1" lang="en-US" sz="900" spc="-1" strike="noStrike">
                <a:solidFill>
                  <a:srgbClr val="f06400"/>
                </a:solidFill>
                <a:latin typeface="Arial"/>
                <a:ea typeface="Arial"/>
              </a:rPr>
              <a:t>z silnikiem benzynowym</a:t>
            </a:r>
            <a:r>
              <a:rPr b="1" lang="pl-PL" sz="900" spc="-1" strike="noStrike">
                <a:solidFill>
                  <a:srgbClr val="004b5c"/>
                </a:solidFill>
                <a:latin typeface="Arial"/>
                <a:ea typeface="Arial"/>
              </a:rPr>
              <a:t>, </a:t>
            </a:r>
            <a:r>
              <a:rPr b="1" lang="en-US" sz="900" spc="-1" strike="noStrike">
                <a:solidFill>
                  <a:srgbClr val="004b5c"/>
                </a:solidFill>
                <a:latin typeface="Arial"/>
                <a:ea typeface="Arial"/>
              </a:rPr>
              <a:t>a</a:t>
            </a:r>
            <a:r>
              <a:rPr b="1" lang="pl-PL" sz="900" spc="-1" strike="noStrike">
                <a:solidFill>
                  <a:srgbClr val="004b5c"/>
                </a:solidFill>
                <a:latin typeface="Arial"/>
                <a:ea typeface="Arial"/>
              </a:rPr>
              <a:t> Grecja </a:t>
            </a:r>
            <a:r>
              <a:rPr b="1" lang="en-US" sz="900" spc="-1" strike="noStrike">
                <a:solidFill>
                  <a:srgbClr val="004b5c"/>
                </a:solidFill>
                <a:latin typeface="Arial"/>
                <a:ea typeface="Arial"/>
              </a:rPr>
              <a:t>w użytkowaniu auta z silnikiem diesla</a:t>
            </a:r>
            <a:endParaRPr b="0" lang="pl-PL" sz="900" spc="-1" strike="noStrike">
              <a:latin typeface="Arial"/>
            </a:endParaRPr>
          </a:p>
        </p:txBody>
      </p:sp>
      <p:sp>
        <p:nvSpPr>
          <p:cNvPr id="68" name="Oval 120"/>
          <p:cNvSpPr/>
          <p:nvPr/>
        </p:nvSpPr>
        <p:spPr>
          <a:xfrm>
            <a:off x="764640" y="3735720"/>
            <a:ext cx="721080" cy="721080"/>
          </a:xfrm>
          <a:prstGeom prst="ellipse">
            <a:avLst/>
          </a:prstGeom>
          <a:solidFill>
            <a:srgbClr val="ffffff"/>
          </a:solidFill>
          <a:ln w="12700">
            <a:noFill/>
          </a:ln>
        </p:spPr>
        <p:style>
          <a:lnRef idx="0"/>
          <a:fillRef idx="0"/>
          <a:effectRef idx="0"/>
          <a:fontRef idx="minor"/>
        </p:style>
      </p:sp>
      <p:sp>
        <p:nvSpPr>
          <p:cNvPr id="69" name="Oval 120"/>
          <p:cNvSpPr/>
          <p:nvPr/>
        </p:nvSpPr>
        <p:spPr>
          <a:xfrm>
            <a:off x="714240" y="2777760"/>
            <a:ext cx="721080" cy="721080"/>
          </a:xfrm>
          <a:prstGeom prst="ellipse">
            <a:avLst/>
          </a:prstGeom>
          <a:solidFill>
            <a:srgbClr val="ffffff"/>
          </a:solidFill>
          <a:ln w="12700">
            <a:noFill/>
          </a:ln>
        </p:spPr>
        <p:style>
          <a:lnRef idx="0"/>
          <a:fillRef idx="0"/>
          <a:effectRef idx="0"/>
          <a:fontRef idx="minor"/>
        </p:style>
      </p:sp>
      <p:sp>
        <p:nvSpPr>
          <p:cNvPr id="70" name="Oval 120"/>
          <p:cNvSpPr/>
          <p:nvPr/>
        </p:nvSpPr>
        <p:spPr>
          <a:xfrm>
            <a:off x="662040" y="1792440"/>
            <a:ext cx="721080" cy="721080"/>
          </a:xfrm>
          <a:prstGeom prst="ellipse">
            <a:avLst/>
          </a:prstGeom>
          <a:solidFill>
            <a:srgbClr val="ffffff"/>
          </a:solidFill>
          <a:ln w="12700">
            <a:noFill/>
          </a:ln>
        </p:spPr>
        <p:style>
          <a:lnRef idx="0"/>
          <a:fillRef idx="0"/>
          <a:effectRef idx="0"/>
          <a:fontRef idx="minor"/>
        </p:style>
      </p:sp>
      <p:pic>
        <p:nvPicPr>
          <p:cNvPr id="71" name="Image" descr="Image"/>
          <p:cNvPicPr/>
          <p:nvPr/>
        </p:nvPicPr>
        <p:blipFill>
          <a:blip r:embed="rId1"/>
          <a:stretch/>
        </p:blipFill>
        <p:spPr>
          <a:xfrm>
            <a:off x="714240" y="3794760"/>
            <a:ext cx="709200" cy="603000"/>
          </a:xfrm>
          <a:prstGeom prst="rect">
            <a:avLst/>
          </a:prstGeom>
          <a:ln w="12700">
            <a:noFill/>
          </a:ln>
        </p:spPr>
      </p:pic>
      <p:sp>
        <p:nvSpPr>
          <p:cNvPr id="72" name="Rectangle 107"/>
          <p:cNvSpPr/>
          <p:nvPr/>
        </p:nvSpPr>
        <p:spPr>
          <a:xfrm>
            <a:off x="5709240" y="1792440"/>
            <a:ext cx="2757240" cy="1123920"/>
          </a:xfrm>
          <a:prstGeom prst="rect">
            <a:avLst/>
          </a:prstGeom>
          <a:noFill/>
          <a:ln w="12700">
            <a:noFill/>
          </a:ln>
        </p:spPr>
        <p:style>
          <a:lnRef idx="0"/>
          <a:fillRef idx="0"/>
          <a:effectRef idx="0"/>
          <a:fontRef idx="minor"/>
        </p:style>
        <p:txBody>
          <a:bodyPr lIns="34200" rIns="34200" tIns="34200" bIns="34200" anchor="t">
            <a:spAutoFit/>
          </a:bodyPr>
          <a:p>
            <a:pPr>
              <a:lnSpc>
                <a:spcPct val="110000"/>
              </a:lnSpc>
              <a:spcBef>
                <a:spcPts val="1599"/>
              </a:spcBef>
              <a:tabLst>
                <a:tab algn="l" pos="0"/>
              </a:tabLst>
            </a:pPr>
            <a:r>
              <a:rPr b="1" lang="pl-PL" sz="900" spc="-1" strike="noStrike">
                <a:solidFill>
                  <a:srgbClr val="004b5c"/>
                </a:solidFill>
                <a:latin typeface="Arial"/>
                <a:ea typeface="Arial"/>
              </a:rPr>
              <a:t>Samochody elektryczne w segmencie </a:t>
            </a:r>
            <a:r>
              <a:rPr b="1" lang="en-US" sz="900" spc="-1" strike="noStrike">
                <a:solidFill>
                  <a:srgbClr val="004b5c"/>
                </a:solidFill>
                <a:latin typeface="Arial"/>
                <a:ea typeface="Arial"/>
              </a:rPr>
              <a:t>średniej wielkości premium (D2</a:t>
            </a:r>
            <a:r>
              <a:rPr b="1" lang="pl-PL" sz="900" spc="-1" strike="noStrike">
                <a:solidFill>
                  <a:srgbClr val="004b5c"/>
                </a:solidFill>
                <a:latin typeface="Arial"/>
                <a:ea typeface="Arial"/>
              </a:rPr>
              <a:t>) są konkurencyjne </a:t>
            </a:r>
            <a:r>
              <a:rPr b="1" lang="en-US" sz="900" spc="-1" strike="noStrike">
                <a:solidFill>
                  <a:srgbClr val="004b5c"/>
                </a:solidFill>
                <a:latin typeface="Arial"/>
                <a:ea typeface="Arial"/>
              </a:rPr>
              <a:t>cenowo</a:t>
            </a:r>
            <a:r>
              <a:rPr b="1" lang="pl-PL" sz="900" spc="-1" strike="noStrike">
                <a:solidFill>
                  <a:srgbClr val="004b5c"/>
                </a:solidFill>
                <a:latin typeface="Arial"/>
                <a:ea typeface="Arial"/>
              </a:rPr>
              <a:t> </a:t>
            </a:r>
            <a:r>
              <a:rPr b="1" lang="en-US" sz="900" spc="-1" strike="noStrike">
                <a:solidFill>
                  <a:srgbClr val="004b5c"/>
                </a:solidFill>
                <a:latin typeface="Arial"/>
                <a:ea typeface="Arial"/>
              </a:rPr>
              <a:t>w stosunku do </a:t>
            </a:r>
            <a:r>
              <a:rPr b="1" lang="pl-PL" sz="900" spc="-1" strike="noStrike">
                <a:solidFill>
                  <a:srgbClr val="004b5c"/>
                </a:solidFill>
                <a:latin typeface="Arial"/>
                <a:ea typeface="Arial"/>
              </a:rPr>
              <a:t>modeli z silnikami benzynowymi i wysokoprężnymi w 17 krajach europejskich, natomiast samochody elektryczne w segmencie kompaktowym (C1) są konkurencyjne cenowo w 14 krajach </a:t>
            </a:r>
            <a:endParaRPr b="0" lang="pl-PL" sz="900" spc="-1" strike="noStrike">
              <a:latin typeface="Arial"/>
            </a:endParaRPr>
          </a:p>
        </p:txBody>
      </p:sp>
      <p:pic>
        <p:nvPicPr>
          <p:cNvPr id="73" name="Picture 28" descr="Logo&#10;&#10;Description automatically generated"/>
          <p:cNvPicPr/>
          <p:nvPr/>
        </p:nvPicPr>
        <p:blipFill>
          <a:blip r:embed="rId2"/>
          <a:stretch/>
        </p:blipFill>
        <p:spPr>
          <a:xfrm>
            <a:off x="4807800" y="1753920"/>
            <a:ext cx="838440" cy="838440"/>
          </a:xfrm>
          <a:prstGeom prst="rect">
            <a:avLst/>
          </a:prstGeom>
          <a:ln w="0">
            <a:noFill/>
          </a:ln>
        </p:spPr>
      </p:pic>
      <p:sp>
        <p:nvSpPr>
          <p:cNvPr id="74" name="Rectangle 107"/>
          <p:cNvSpPr/>
          <p:nvPr/>
        </p:nvSpPr>
        <p:spPr>
          <a:xfrm>
            <a:off x="5709240" y="3271680"/>
            <a:ext cx="2757240" cy="671400"/>
          </a:xfrm>
          <a:prstGeom prst="rect">
            <a:avLst/>
          </a:prstGeom>
          <a:noFill/>
          <a:ln w="12700">
            <a:noFill/>
          </a:ln>
        </p:spPr>
        <p:style>
          <a:lnRef idx="0"/>
          <a:fillRef idx="0"/>
          <a:effectRef idx="0"/>
          <a:fontRef idx="minor"/>
        </p:style>
        <p:txBody>
          <a:bodyPr lIns="34200" rIns="34200" tIns="34200" bIns="34200" anchor="t">
            <a:spAutoFit/>
          </a:bodyPr>
          <a:p>
            <a:pPr>
              <a:lnSpc>
                <a:spcPct val="110000"/>
              </a:lnSpc>
              <a:spcBef>
                <a:spcPts val="1599"/>
              </a:spcBef>
              <a:tabLst>
                <a:tab algn="l" pos="0"/>
              </a:tabLst>
            </a:pPr>
            <a:r>
              <a:rPr b="1" lang="pl-PL" sz="900" spc="-1" strike="noStrike">
                <a:solidFill>
                  <a:srgbClr val="004b5c"/>
                </a:solidFill>
                <a:latin typeface="Arial"/>
                <a:ea typeface="Arial"/>
              </a:rPr>
              <a:t>Volkswagen ID.3 ma niższy całkowity koszt posiadania (TCO) w porównaniu z Volkswagenem Golfem - popularnym </a:t>
            </a:r>
            <a:r>
              <a:rPr b="1" lang="en-US" sz="900" spc="-1" strike="noStrike">
                <a:solidFill>
                  <a:srgbClr val="004b5c"/>
                </a:solidFill>
                <a:latin typeface="Arial"/>
                <a:ea typeface="Arial"/>
              </a:rPr>
              <a:t>modelem </a:t>
            </a:r>
            <a:r>
              <a:rPr b="1" lang="pl-PL" sz="900" spc="-1" strike="noStrike">
                <a:solidFill>
                  <a:srgbClr val="004b5c"/>
                </a:solidFill>
                <a:latin typeface="Arial"/>
                <a:ea typeface="Arial"/>
              </a:rPr>
              <a:t>flotowym - w 12 krajach europejskich</a:t>
            </a:r>
            <a:endParaRPr b="0" lang="pl-PL" sz="900" spc="-1" strike="noStrike">
              <a:latin typeface="Arial"/>
            </a:endParaRPr>
          </a:p>
        </p:txBody>
      </p:sp>
      <p:pic>
        <p:nvPicPr>
          <p:cNvPr id="75" name="Image" descr="Image"/>
          <p:cNvPicPr/>
          <p:nvPr/>
        </p:nvPicPr>
        <p:blipFill>
          <a:blip r:embed="rId3"/>
          <a:stretch/>
        </p:blipFill>
        <p:spPr>
          <a:xfrm>
            <a:off x="4872600" y="3244320"/>
            <a:ext cx="709200" cy="659880"/>
          </a:xfrm>
          <a:prstGeom prst="rect">
            <a:avLst/>
          </a:prstGeom>
          <a:ln w="12700">
            <a:noFill/>
          </a:ln>
        </p:spPr>
      </p:pic>
      <p:sp>
        <p:nvSpPr>
          <p:cNvPr id="76" name="Rectangle 107"/>
          <p:cNvSpPr/>
          <p:nvPr/>
        </p:nvSpPr>
        <p:spPr>
          <a:xfrm>
            <a:off x="1569240" y="2773080"/>
            <a:ext cx="2757240" cy="671400"/>
          </a:xfrm>
          <a:prstGeom prst="rect">
            <a:avLst/>
          </a:prstGeom>
          <a:noFill/>
          <a:ln w="12700">
            <a:noFill/>
          </a:ln>
        </p:spPr>
        <p:style>
          <a:lnRef idx="0"/>
          <a:fillRef idx="0"/>
          <a:effectRef idx="0"/>
          <a:fontRef idx="minor"/>
        </p:style>
        <p:txBody>
          <a:bodyPr lIns="34200" rIns="34200" tIns="34200" bIns="34200" anchor="t">
            <a:spAutoFit/>
          </a:bodyPr>
          <a:p>
            <a:pPr>
              <a:lnSpc>
                <a:spcPct val="110000"/>
              </a:lnSpc>
              <a:spcBef>
                <a:spcPts val="1599"/>
              </a:spcBef>
              <a:tabLst>
                <a:tab algn="l" pos="0"/>
              </a:tabLst>
            </a:pPr>
            <a:r>
              <a:rPr b="1" lang="pl-PL" sz="900" spc="-1" strike="noStrike">
                <a:solidFill>
                  <a:srgbClr val="004b5c"/>
                </a:solidFill>
                <a:latin typeface="Arial"/>
                <a:ea typeface="Arial"/>
              </a:rPr>
              <a:t>W stosunku do PKB całkowity koszt posiadania</a:t>
            </a:r>
            <a:r>
              <a:rPr b="1" lang="en-US" sz="900" spc="-1" strike="noStrike">
                <a:solidFill>
                  <a:srgbClr val="004b5c"/>
                </a:solidFill>
                <a:latin typeface="Arial"/>
                <a:ea typeface="Arial"/>
              </a:rPr>
              <a:t> (TCO) </a:t>
            </a:r>
            <a:r>
              <a:rPr b="1" lang="pl-PL" sz="900" spc="-1" strike="noStrike">
                <a:solidFill>
                  <a:srgbClr val="004b5c"/>
                </a:solidFill>
                <a:latin typeface="Arial"/>
                <a:ea typeface="Arial"/>
              </a:rPr>
              <a:t> pojazdu jest najwyższy dla kierowców w Szwajcarii i Portugalii, a najniższy dla kierowców w Danii i Niemczech.</a:t>
            </a:r>
            <a:endParaRPr b="0" lang="pl-PL" sz="900" spc="-1" strike="noStrike">
              <a:latin typeface="Arial"/>
            </a:endParaRPr>
          </a:p>
        </p:txBody>
      </p:sp>
      <p:pic>
        <p:nvPicPr>
          <p:cNvPr id="77" name="Image" descr="Image"/>
          <p:cNvPicPr/>
          <p:nvPr/>
        </p:nvPicPr>
        <p:blipFill>
          <a:blip r:embed="rId4"/>
          <a:stretch/>
        </p:blipFill>
        <p:spPr>
          <a:xfrm>
            <a:off x="714240" y="2776320"/>
            <a:ext cx="704880" cy="664920"/>
          </a:xfrm>
          <a:prstGeom prst="rect">
            <a:avLst/>
          </a:prstGeom>
          <a:ln w="12700">
            <a:noFill/>
          </a:ln>
        </p:spPr>
      </p:pic>
      <p:sp>
        <p:nvSpPr>
          <p:cNvPr id="78" name="Rectangle 107"/>
          <p:cNvSpPr/>
          <p:nvPr/>
        </p:nvSpPr>
        <p:spPr>
          <a:xfrm>
            <a:off x="1585440" y="1807200"/>
            <a:ext cx="2757240" cy="671400"/>
          </a:xfrm>
          <a:prstGeom prst="rect">
            <a:avLst/>
          </a:prstGeom>
          <a:noFill/>
          <a:ln w="12700">
            <a:noFill/>
          </a:ln>
        </p:spPr>
        <p:style>
          <a:lnRef idx="0"/>
          <a:fillRef idx="0"/>
          <a:effectRef idx="0"/>
          <a:fontRef idx="minor"/>
        </p:style>
        <p:txBody>
          <a:bodyPr lIns="34200" rIns="34200" tIns="34200" bIns="34200" anchor="t">
            <a:spAutoFit/>
          </a:bodyPr>
          <a:p>
            <a:pPr>
              <a:lnSpc>
                <a:spcPct val="110000"/>
              </a:lnSpc>
              <a:spcBef>
                <a:spcPts val="1599"/>
              </a:spcBef>
              <a:tabLst>
                <a:tab algn="l" pos="0"/>
              </a:tabLst>
            </a:pPr>
            <a:r>
              <a:rPr b="1" lang="pl-PL" sz="900" spc="-1" strike="noStrike">
                <a:solidFill>
                  <a:srgbClr val="004b5c"/>
                </a:solidFill>
                <a:latin typeface="Arial"/>
                <a:ea typeface="Arial"/>
              </a:rPr>
              <a:t>Średni miesięczny koszt </a:t>
            </a:r>
            <a:r>
              <a:rPr b="1" lang="en-US" sz="900" spc="-1" strike="noStrike">
                <a:solidFill>
                  <a:srgbClr val="004b5c"/>
                </a:solidFill>
                <a:latin typeface="Arial"/>
                <a:ea typeface="Arial"/>
              </a:rPr>
              <a:t>użytkowania samochodu elektrycznego jest w Europie </a:t>
            </a:r>
            <a:r>
              <a:rPr b="1" lang="pl-PL" sz="900" spc="-1" strike="noStrike">
                <a:solidFill>
                  <a:srgbClr val="004b5c"/>
                </a:solidFill>
                <a:latin typeface="Arial"/>
                <a:ea typeface="Arial"/>
              </a:rPr>
              <a:t>bardzo zróżnicowany - od 743 euro w Grecji </a:t>
            </a:r>
            <a:br/>
            <a:r>
              <a:rPr b="1" lang="pl-PL" sz="900" spc="-1" strike="noStrike">
                <a:solidFill>
                  <a:srgbClr val="004b5c"/>
                </a:solidFill>
                <a:latin typeface="Arial"/>
                <a:ea typeface="Arial"/>
              </a:rPr>
              <a:t>do 1 138 euro w Szwajcarii.</a:t>
            </a:r>
            <a:endParaRPr b="0" lang="pl-PL" sz="900" spc="-1" strike="noStrike">
              <a:latin typeface="Arial"/>
            </a:endParaRPr>
          </a:p>
        </p:txBody>
      </p:sp>
      <p:pic>
        <p:nvPicPr>
          <p:cNvPr id="79" name="Image" descr="Image"/>
          <p:cNvPicPr/>
          <p:nvPr/>
        </p:nvPicPr>
        <p:blipFill>
          <a:blip r:embed="rId5"/>
          <a:stretch/>
        </p:blipFill>
        <p:spPr>
          <a:xfrm>
            <a:off x="714240" y="1792440"/>
            <a:ext cx="617040" cy="673560"/>
          </a:xfrm>
          <a:prstGeom prst="rect">
            <a:avLst/>
          </a:prstGeom>
          <a:ln w="12700">
            <a:noFill/>
          </a:ln>
        </p:spPr>
      </p:pic>
      <p:sp>
        <p:nvSpPr>
          <p:cNvPr id="80" name="Rectangle 1"/>
          <p:cNvSpPr/>
          <p:nvPr/>
        </p:nvSpPr>
        <p:spPr>
          <a:xfrm>
            <a:off x="8548560" y="243720"/>
            <a:ext cx="352440" cy="198360"/>
          </a:xfrm>
          <a:prstGeom prst="rect">
            <a:avLst/>
          </a:prstGeom>
          <a:noFill/>
          <a:ln w="12700">
            <a:noFill/>
          </a:ln>
        </p:spPr>
        <p:style>
          <a:lnRef idx="0"/>
          <a:fillRef idx="0"/>
          <a:effectRef idx="0"/>
          <a:fontRef idx="minor"/>
        </p:style>
        <p:txBody>
          <a:bodyPr numCol="1" spcCol="0" lIns="45720" rIns="45720" anchor="t">
            <a:spAutoFit/>
          </a:bodyPr>
          <a:p>
            <a:pPr algn="ctr">
              <a:lnSpc>
                <a:spcPct val="100000"/>
              </a:lnSpc>
              <a:tabLst>
                <a:tab algn="l" pos="0"/>
              </a:tabLst>
            </a:pPr>
            <a:r>
              <a:rPr b="0" lang="pl-PL" sz="700" spc="-1" strike="noStrike">
                <a:solidFill>
                  <a:srgbClr val="ffffff"/>
                </a:solidFill>
                <a:latin typeface="Arial"/>
                <a:ea typeface="Arial"/>
              </a:rPr>
              <a:t>0</a:t>
            </a:r>
            <a:r>
              <a:rPr b="0" lang="en-US" sz="700" spc="-1" strike="noStrike">
                <a:solidFill>
                  <a:srgbClr val="ffffff"/>
                </a:solidFill>
                <a:latin typeface="Arial"/>
                <a:ea typeface="Arial"/>
              </a:rPr>
              <a:t>2</a:t>
            </a:r>
            <a:endParaRPr b="0" lang="pl-PL" sz="700" spc="-1" strike="noStrike">
              <a:latin typeface="Arial"/>
            </a:endParaRPr>
          </a:p>
        </p:txBody>
      </p:sp>
      <p:grpSp>
        <p:nvGrpSpPr>
          <p:cNvPr id="81" name="Group"/>
          <p:cNvGrpSpPr/>
          <p:nvPr/>
        </p:nvGrpSpPr>
        <p:grpSpPr>
          <a:xfrm>
            <a:off x="261360" y="181440"/>
            <a:ext cx="8620920" cy="289440"/>
            <a:chOff x="261360" y="181440"/>
            <a:chExt cx="8620920" cy="289440"/>
          </a:xfrm>
        </p:grpSpPr>
        <p:sp>
          <p:nvSpPr>
            <p:cNvPr id="82" name="Rectangle 1"/>
            <p:cNvSpPr/>
            <p:nvPr/>
          </p:nvSpPr>
          <p:spPr>
            <a:xfrm>
              <a:off x="261360" y="181440"/>
              <a:ext cx="5212800" cy="197640"/>
            </a:xfrm>
            <a:prstGeom prst="rect">
              <a:avLst/>
            </a:prstGeom>
            <a:noFill/>
            <a:ln w="12700">
              <a:noFill/>
            </a:ln>
          </p:spPr>
          <p:style>
            <a:lnRef idx="0"/>
            <a:fillRef idx="0"/>
            <a:effectRef idx="0"/>
            <a:fontRef idx="minor"/>
          </p:style>
          <p:txBody>
            <a:bodyPr numCol="1" spcCol="0" lIns="45720" rIns="45720" anchor="t">
              <a:spAutoFit/>
            </a:bodyPr>
            <a:p>
              <a:pPr>
                <a:lnSpc>
                  <a:spcPct val="100000"/>
                </a:lnSpc>
                <a:tabLst>
                  <a:tab algn="l" pos="0"/>
                </a:tabLst>
              </a:pPr>
              <a:r>
                <a:rPr b="1" lang="pl-PL" sz="700" spc="-1" strike="noStrike">
                  <a:solidFill>
                    <a:srgbClr val="a7a7a7"/>
                  </a:solidFill>
                  <a:latin typeface="Arial"/>
                  <a:ea typeface="Arial"/>
                </a:rPr>
                <a:t>LeasePlan</a:t>
              </a:r>
              <a:r>
                <a:rPr b="0" lang="pl-PL" sz="700" spc="-1" strike="noStrike">
                  <a:solidFill>
                    <a:srgbClr val="a7a7a7"/>
                  </a:solidFill>
                  <a:latin typeface="Arial"/>
                  <a:ea typeface="Arial"/>
                </a:rPr>
                <a:t> Car Cost Index 2021</a:t>
              </a:r>
              <a:endParaRPr b="0" lang="pl-PL" sz="700" spc="-1" strike="noStrike">
                <a:latin typeface="Arial"/>
              </a:endParaRPr>
            </a:p>
          </p:txBody>
        </p:sp>
        <p:grpSp>
          <p:nvGrpSpPr>
            <p:cNvPr id="83" name="Group"/>
            <p:cNvGrpSpPr/>
            <p:nvPr/>
          </p:nvGrpSpPr>
          <p:grpSpPr>
            <a:xfrm>
              <a:off x="8529840" y="233280"/>
              <a:ext cx="352440" cy="237600"/>
              <a:chOff x="8529840" y="233280"/>
              <a:chExt cx="352440" cy="237600"/>
            </a:xfrm>
          </p:grpSpPr>
          <p:sp>
            <p:nvSpPr>
              <p:cNvPr id="84" name="Circle"/>
              <p:cNvSpPr/>
              <p:nvPr/>
            </p:nvSpPr>
            <p:spPr>
              <a:xfrm>
                <a:off x="8587440" y="233280"/>
                <a:ext cx="237600" cy="237600"/>
              </a:xfrm>
              <a:prstGeom prst="ellipse">
                <a:avLst/>
              </a:prstGeom>
              <a:solidFill>
                <a:schemeClr val="accent5"/>
              </a:solidFill>
              <a:ln w="12700">
                <a:noFill/>
              </a:ln>
            </p:spPr>
            <p:style>
              <a:lnRef idx="0"/>
              <a:fillRef idx="0"/>
              <a:effectRef idx="0"/>
              <a:fontRef idx="minor"/>
            </p:style>
          </p:sp>
          <p:sp>
            <p:nvSpPr>
              <p:cNvPr id="85" name="Rectangle 1"/>
              <p:cNvSpPr/>
              <p:nvPr/>
            </p:nvSpPr>
            <p:spPr>
              <a:xfrm>
                <a:off x="8529840" y="252360"/>
                <a:ext cx="352440" cy="198360"/>
              </a:xfrm>
              <a:prstGeom prst="rect">
                <a:avLst/>
              </a:prstGeom>
              <a:noFill/>
              <a:ln w="12700">
                <a:noFill/>
              </a:ln>
            </p:spPr>
            <p:style>
              <a:lnRef idx="0"/>
              <a:fillRef idx="0"/>
              <a:effectRef idx="0"/>
              <a:fontRef idx="minor"/>
            </p:style>
            <p:txBody>
              <a:bodyPr numCol="1" spcCol="0" lIns="45720" rIns="45720" anchor="t">
                <a:spAutoFit/>
              </a:bodyPr>
              <a:p>
                <a:pPr algn="ctr">
                  <a:lnSpc>
                    <a:spcPct val="100000"/>
                  </a:lnSpc>
                  <a:tabLst>
                    <a:tab algn="l" pos="0"/>
                  </a:tabLst>
                </a:pPr>
                <a:r>
                  <a:rPr b="0" lang="pl-PL" sz="700" spc="-1" strike="noStrike">
                    <a:solidFill>
                      <a:srgbClr val="ffffff"/>
                    </a:solidFill>
                    <a:latin typeface="Arial"/>
                    <a:ea typeface="Arial"/>
                  </a:rPr>
                  <a:t>0</a:t>
                </a:r>
                <a:r>
                  <a:rPr b="0" lang="en-US" sz="700" spc="-1" strike="noStrike">
                    <a:solidFill>
                      <a:srgbClr val="ffffff"/>
                    </a:solidFill>
                    <a:latin typeface="Arial"/>
                    <a:ea typeface="Arial"/>
                  </a:rPr>
                  <a:t>2</a:t>
                </a:r>
                <a:endParaRPr b="0" lang="pl-PL" sz="700" spc="-1" strike="noStrike">
                  <a:latin typeface="Arial"/>
                </a:endParaRPr>
              </a:p>
            </p:txBody>
          </p:sp>
        </p:grpSp>
      </p:gr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Straight Connector 41"/>
          <p:cNvSpPr/>
          <p:nvPr/>
        </p:nvSpPr>
        <p:spPr>
          <a:xfrm>
            <a:off x="311040" y="352440"/>
            <a:ext cx="8454240" cy="360"/>
          </a:xfrm>
          <a:prstGeom prst="line">
            <a:avLst/>
          </a:prstGeom>
          <a:ln w="25400">
            <a:solidFill>
              <a:srgbClr val="f06400"/>
            </a:solidFill>
            <a:round/>
          </a:ln>
        </p:spPr>
        <p:style>
          <a:lnRef idx="0"/>
          <a:fillRef idx="0"/>
          <a:effectRef idx="0"/>
          <a:fontRef idx="minor"/>
        </p:style>
      </p:sp>
      <p:sp>
        <p:nvSpPr>
          <p:cNvPr id="87" name="Title 6"/>
          <p:cNvSpPr/>
          <p:nvPr/>
        </p:nvSpPr>
        <p:spPr>
          <a:xfrm>
            <a:off x="282600" y="543240"/>
            <a:ext cx="7938720" cy="800280"/>
          </a:xfrm>
          <a:prstGeom prst="rect">
            <a:avLst/>
          </a:prstGeom>
          <a:noFill/>
          <a:ln w="12700">
            <a:noFill/>
          </a:ln>
        </p:spPr>
        <p:style>
          <a:lnRef idx="0"/>
          <a:fillRef idx="0"/>
          <a:effectRef idx="0"/>
          <a:fontRef idx="minor"/>
        </p:style>
        <p:txBody>
          <a:bodyPr lIns="34200" rIns="34200" tIns="34200" bIns="34200" anchor="t">
            <a:spAutoFit/>
          </a:bodyPr>
          <a:p>
            <a:pPr>
              <a:lnSpc>
                <a:spcPct val="100000"/>
              </a:lnSpc>
              <a:tabLst>
                <a:tab algn="l" pos="0"/>
              </a:tabLst>
            </a:pPr>
            <a:r>
              <a:rPr b="0" lang="en-US" sz="2400" spc="-89" strike="noStrike">
                <a:solidFill>
                  <a:srgbClr val="004b5c"/>
                </a:solidFill>
                <a:latin typeface="Arial"/>
                <a:ea typeface="Arial"/>
              </a:rPr>
              <a:t>W 2021 roku użytkowanie samochodu jest </a:t>
            </a:r>
            <a:r>
              <a:rPr b="1" lang="en-US" sz="2400" spc="-89" strike="noStrike">
                <a:solidFill>
                  <a:srgbClr val="004b5c"/>
                </a:solidFill>
                <a:latin typeface="Arial"/>
                <a:ea typeface="Arial"/>
              </a:rPr>
              <a:t>najdroższe </a:t>
            </a:r>
            <a:br/>
            <a:r>
              <a:rPr b="1" lang="en-US" sz="2400" spc="-89" strike="noStrike">
                <a:solidFill>
                  <a:srgbClr val="004b5c"/>
                </a:solidFill>
                <a:latin typeface="Arial"/>
                <a:ea typeface="Arial"/>
              </a:rPr>
              <a:t>w Szwajcarii i Portugalii </a:t>
            </a:r>
            <a:r>
              <a:rPr b="0" lang="en-US" sz="2400" spc="-89" strike="noStrike">
                <a:solidFill>
                  <a:srgbClr val="004b5c"/>
                </a:solidFill>
                <a:latin typeface="Arial"/>
                <a:ea typeface="Arial"/>
              </a:rPr>
              <a:t>a</a:t>
            </a:r>
            <a:r>
              <a:rPr b="1" lang="en-US" sz="2400" spc="-89" strike="noStrike">
                <a:solidFill>
                  <a:srgbClr val="004b5c"/>
                </a:solidFill>
                <a:latin typeface="Arial"/>
                <a:ea typeface="Arial"/>
              </a:rPr>
              <a:t> najtańsze w Grecji i w Polsce</a:t>
            </a:r>
            <a:endParaRPr b="0" lang="pl-PL" sz="2400" spc="-1" strike="noStrike">
              <a:latin typeface="Arial"/>
            </a:endParaRPr>
          </a:p>
        </p:txBody>
      </p:sp>
      <p:sp>
        <p:nvSpPr>
          <p:cNvPr id="88" name="Data is based on various car segments and fuel types"/>
          <p:cNvSpPr/>
          <p:nvPr/>
        </p:nvSpPr>
        <p:spPr>
          <a:xfrm>
            <a:off x="6759720" y="1508760"/>
            <a:ext cx="2031120" cy="472680"/>
          </a:xfrm>
          <a:prstGeom prst="roundRect">
            <a:avLst>
              <a:gd name="adj" fmla="val 23079"/>
            </a:avLst>
          </a:prstGeom>
          <a:solidFill>
            <a:srgbClr val="004b5c">
              <a:alpha val="10000"/>
            </a:srgbClr>
          </a:solidFill>
          <a:ln w="12700">
            <a:noFill/>
          </a:ln>
        </p:spPr>
        <p:style>
          <a:lnRef idx="0"/>
          <a:fillRef idx="0"/>
          <a:effectRef idx="0"/>
          <a:fontRef idx="minor"/>
        </p:style>
        <p:txBody>
          <a:bodyPr lIns="45720" rIns="45720" anchor="ctr">
            <a:noAutofit/>
          </a:bodyPr>
          <a:p>
            <a:pPr>
              <a:lnSpc>
                <a:spcPct val="100000"/>
              </a:lnSpc>
              <a:tabLst>
                <a:tab algn="l" pos="0"/>
              </a:tabLst>
            </a:pPr>
            <a:r>
              <a:rPr b="0" lang="pl-PL" sz="1000" spc="-1" strike="noStrike">
                <a:solidFill>
                  <a:srgbClr val="004b5c"/>
                </a:solidFill>
                <a:latin typeface="Arial"/>
                <a:ea typeface="Arial"/>
              </a:rPr>
              <a:t>Dane opierają się </a:t>
            </a:r>
            <a:r>
              <a:rPr b="1" lang="pl-PL" sz="1000" spc="-1" strike="noStrike">
                <a:solidFill>
                  <a:srgbClr val="004b5c"/>
                </a:solidFill>
                <a:latin typeface="Arial"/>
                <a:ea typeface="Arial"/>
              </a:rPr>
              <a:t>na różnych segmentach samochodów i rodzajach paliwa</a:t>
            </a:r>
            <a:endParaRPr b="0" lang="pl-PL" sz="1000" spc="-1" strike="noStrike">
              <a:latin typeface="Arial"/>
            </a:endParaRPr>
          </a:p>
        </p:txBody>
      </p:sp>
      <p:sp>
        <p:nvSpPr>
          <p:cNvPr id="89" name="TCO factors in the various costs involved in car ownership in each country, including fuel, depreciation, taxes, insurance  and maintenance"/>
          <p:cNvSpPr/>
          <p:nvPr/>
        </p:nvSpPr>
        <p:spPr>
          <a:xfrm>
            <a:off x="6759720" y="2129760"/>
            <a:ext cx="2031120" cy="911520"/>
          </a:xfrm>
          <a:prstGeom prst="roundRect">
            <a:avLst>
              <a:gd name="adj" fmla="val 11970"/>
            </a:avLst>
          </a:prstGeom>
          <a:solidFill>
            <a:srgbClr val="004b5c">
              <a:alpha val="10000"/>
            </a:srgbClr>
          </a:solidFill>
          <a:ln w="12700">
            <a:noFill/>
          </a:ln>
        </p:spPr>
        <p:style>
          <a:lnRef idx="0"/>
          <a:fillRef idx="0"/>
          <a:effectRef idx="0"/>
          <a:fontRef idx="minor"/>
        </p:style>
        <p:txBody>
          <a:bodyPr lIns="45720" rIns="45720" anchor="ctr">
            <a:noAutofit/>
          </a:bodyPr>
          <a:p>
            <a:pPr>
              <a:lnSpc>
                <a:spcPct val="100000"/>
              </a:lnSpc>
              <a:spcBef>
                <a:spcPts val="499"/>
              </a:spcBef>
              <a:tabLst>
                <a:tab algn="l" pos="0"/>
              </a:tabLst>
            </a:pPr>
            <a:r>
              <a:rPr b="0" lang="en-US" sz="1000" spc="-1" strike="noStrike">
                <a:solidFill>
                  <a:srgbClr val="004b5c"/>
                </a:solidFill>
                <a:latin typeface="Arial"/>
                <a:ea typeface="Arial"/>
              </a:rPr>
              <a:t>TCO u</a:t>
            </a:r>
            <a:r>
              <a:rPr b="0" lang="pl-PL" sz="1000" spc="-1" strike="noStrike">
                <a:solidFill>
                  <a:srgbClr val="004b5c"/>
                </a:solidFill>
                <a:latin typeface="Arial"/>
                <a:ea typeface="Arial"/>
              </a:rPr>
              <a:t>względnia </a:t>
            </a:r>
            <a:r>
              <a:rPr b="0" lang="en-US" sz="1000" spc="-1" strike="noStrike">
                <a:solidFill>
                  <a:srgbClr val="004b5c"/>
                </a:solidFill>
                <a:latin typeface="Arial"/>
                <a:ea typeface="Arial"/>
              </a:rPr>
              <a:t>wszystkie</a:t>
            </a:r>
            <a:r>
              <a:rPr b="0" lang="pl-PL" sz="1000" spc="-1" strike="noStrike">
                <a:solidFill>
                  <a:srgbClr val="004b5c"/>
                </a:solidFill>
                <a:latin typeface="Arial"/>
                <a:ea typeface="Arial"/>
              </a:rPr>
              <a:t> koszty związane z posiadaniem samochodu takie jak paliwo, amortyzację, ubezpieczenie</a:t>
            </a:r>
            <a:r>
              <a:rPr b="0" lang="en-US" sz="1000" spc="-1" strike="noStrike">
                <a:solidFill>
                  <a:srgbClr val="004b5c"/>
                </a:solidFill>
                <a:latin typeface="Arial"/>
                <a:ea typeface="Arial"/>
              </a:rPr>
              <a:t>, serwis i naprawy</a:t>
            </a:r>
            <a:endParaRPr b="0" lang="pl-PL" sz="1000" spc="-1" strike="noStrike">
              <a:latin typeface="Arial"/>
            </a:endParaRPr>
          </a:p>
        </p:txBody>
      </p:sp>
      <p:sp>
        <p:nvSpPr>
          <p:cNvPr id="90" name="The cost of driving a vehicle is relatively high in Northern Europe – e.g. Norway, the Netherlands and Switzerland"/>
          <p:cNvSpPr/>
          <p:nvPr/>
        </p:nvSpPr>
        <p:spPr>
          <a:xfrm>
            <a:off x="6759720" y="3189600"/>
            <a:ext cx="2031120" cy="769320"/>
          </a:xfrm>
          <a:prstGeom prst="roundRect">
            <a:avLst>
              <a:gd name="adj" fmla="val 14180"/>
            </a:avLst>
          </a:prstGeom>
          <a:solidFill>
            <a:srgbClr val="004b5c">
              <a:alpha val="10000"/>
            </a:srgbClr>
          </a:solidFill>
          <a:ln w="12700">
            <a:noFill/>
          </a:ln>
        </p:spPr>
        <p:style>
          <a:lnRef idx="0"/>
          <a:fillRef idx="0"/>
          <a:effectRef idx="0"/>
          <a:fontRef idx="minor"/>
        </p:style>
        <p:txBody>
          <a:bodyPr lIns="45720" rIns="45720" anchor="ctr">
            <a:noAutofit/>
          </a:bodyPr>
          <a:p>
            <a:pPr>
              <a:lnSpc>
                <a:spcPct val="100000"/>
              </a:lnSpc>
              <a:tabLst>
                <a:tab algn="l" pos="0"/>
              </a:tabLst>
            </a:pPr>
            <a:endParaRPr b="0" lang="pl-PL" sz="1800" spc="-1" strike="noStrike">
              <a:latin typeface="Arial"/>
            </a:endParaRPr>
          </a:p>
          <a:p>
            <a:pPr>
              <a:lnSpc>
                <a:spcPct val="100000"/>
              </a:lnSpc>
              <a:tabLst>
                <a:tab algn="l" pos="0"/>
              </a:tabLst>
            </a:pPr>
            <a:r>
              <a:rPr b="0" lang="en-GB" sz="1000" spc="-1" strike="noStrike">
                <a:solidFill>
                  <a:srgbClr val="004b5c"/>
                </a:solidFill>
                <a:latin typeface="Arial"/>
                <a:ea typeface="Arial"/>
              </a:rPr>
              <a:t>W krajach Europy północnej (włączając Norwegię, Holandię i Szwajcarię) koszty użytkowania samochodu są relatywnie wysokie</a:t>
            </a:r>
            <a:endParaRPr b="0" lang="pl-PL" sz="1000" spc="-1" strike="noStrike">
              <a:latin typeface="Arial"/>
            </a:endParaRPr>
          </a:p>
          <a:p>
            <a:pPr>
              <a:lnSpc>
                <a:spcPct val="100000"/>
              </a:lnSpc>
              <a:tabLst>
                <a:tab algn="l" pos="0"/>
              </a:tabLst>
            </a:pPr>
            <a:endParaRPr b="0" lang="pl-PL" sz="1000" spc="-1" strike="noStrike">
              <a:latin typeface="Arial"/>
            </a:endParaRPr>
          </a:p>
        </p:txBody>
      </p:sp>
      <p:sp>
        <p:nvSpPr>
          <p:cNvPr id="91" name="In Eastern European countries, the cost to drivers is relatively low"/>
          <p:cNvSpPr/>
          <p:nvPr/>
        </p:nvSpPr>
        <p:spPr>
          <a:xfrm>
            <a:off x="6759720" y="4107600"/>
            <a:ext cx="2065320" cy="540720"/>
          </a:xfrm>
          <a:prstGeom prst="roundRect">
            <a:avLst>
              <a:gd name="adj" fmla="val 20711"/>
            </a:avLst>
          </a:prstGeom>
          <a:solidFill>
            <a:srgbClr val="004b5c">
              <a:alpha val="10000"/>
            </a:srgbClr>
          </a:solidFill>
          <a:ln w="12700">
            <a:noFill/>
          </a:ln>
        </p:spPr>
        <p:style>
          <a:lnRef idx="0"/>
          <a:fillRef idx="0"/>
          <a:effectRef idx="0"/>
          <a:fontRef idx="minor"/>
        </p:style>
        <p:txBody>
          <a:bodyPr lIns="45720" rIns="45720" anchor="ctr">
            <a:noAutofit/>
          </a:bodyPr>
          <a:p>
            <a:pPr>
              <a:lnSpc>
                <a:spcPct val="100000"/>
              </a:lnSpc>
              <a:tabLst>
                <a:tab algn="l" pos="0"/>
              </a:tabLst>
            </a:pPr>
            <a:br/>
            <a:r>
              <a:rPr b="0" lang="en-GB" sz="1000" spc="-1" strike="noStrike">
                <a:solidFill>
                  <a:srgbClr val="004b5c"/>
                </a:solidFill>
                <a:latin typeface="Arial"/>
                <a:ea typeface="Arial"/>
              </a:rPr>
              <a:t>W krajach Europy Wschodniej koszty użytkowania samochodu są relatywnie niskie</a:t>
            </a:r>
            <a:endParaRPr b="0" lang="pl-PL" sz="1000" spc="-1" strike="noStrike">
              <a:latin typeface="Arial"/>
            </a:endParaRPr>
          </a:p>
          <a:p>
            <a:pPr>
              <a:lnSpc>
                <a:spcPct val="100000"/>
              </a:lnSpc>
              <a:tabLst>
                <a:tab algn="l" pos="0"/>
              </a:tabLst>
            </a:pPr>
            <a:endParaRPr b="0" lang="pl-PL" sz="1000" spc="-1" strike="noStrike">
              <a:latin typeface="Arial"/>
            </a:endParaRPr>
          </a:p>
        </p:txBody>
      </p:sp>
      <p:sp>
        <p:nvSpPr>
          <p:cNvPr id="92" name="TextBox 4"/>
          <p:cNvSpPr/>
          <p:nvPr/>
        </p:nvSpPr>
        <p:spPr>
          <a:xfrm>
            <a:off x="295200" y="1495080"/>
            <a:ext cx="2012040" cy="27432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US" sz="1200" spc="-1" strike="noStrike">
                <a:solidFill>
                  <a:srgbClr val="004b5c">
                    <a:alpha val="40000"/>
                  </a:srgbClr>
                </a:solidFill>
                <a:latin typeface="Arial"/>
                <a:ea typeface="Arial"/>
              </a:rPr>
              <a:t>Średnie TCO</a:t>
            </a:r>
            <a:endParaRPr b="0" lang="pl-PL" sz="1200" spc="-1" strike="noStrike">
              <a:latin typeface="Arial"/>
            </a:endParaRPr>
          </a:p>
        </p:txBody>
      </p:sp>
      <p:sp>
        <p:nvSpPr>
          <p:cNvPr id="93" name="*GDP (PPP): Gross domestic product based on purchasing-power parity (data.worldbank.org)"/>
          <p:cNvSpPr/>
          <p:nvPr/>
        </p:nvSpPr>
        <p:spPr>
          <a:xfrm>
            <a:off x="288000" y="4703400"/>
            <a:ext cx="5070240" cy="289440"/>
          </a:xfrm>
          <a:prstGeom prst="rect">
            <a:avLst/>
          </a:prstGeom>
          <a:noFill/>
          <a:ln w="12700">
            <a:noFill/>
          </a:ln>
        </p:spPr>
        <p:style>
          <a:lnRef idx="0"/>
          <a:fillRef idx="0"/>
          <a:effectRef idx="0"/>
          <a:fontRef idx="minor"/>
        </p:style>
        <p:txBody>
          <a:bodyPr lIns="45720" rIns="45720" anchor="b">
            <a:noAutofit/>
          </a:bodyPr>
          <a:p>
            <a:pPr>
              <a:lnSpc>
                <a:spcPct val="100000"/>
              </a:lnSpc>
              <a:tabLst>
                <a:tab algn="l" pos="0"/>
              </a:tabLst>
            </a:pPr>
            <a:r>
              <a:rPr b="0" lang="pl-PL" sz="800" spc="-1" strike="noStrike">
                <a:solidFill>
                  <a:srgbClr val="a7a7a7"/>
                </a:solidFill>
                <a:latin typeface="Arial"/>
                <a:ea typeface="Arial"/>
              </a:rPr>
              <a:t>*</a:t>
            </a:r>
            <a:r>
              <a:rPr b="0" lang="pl-PL" sz="800" spc="-1" strike="noStrike">
                <a:solidFill>
                  <a:srgbClr val="a7a7a7"/>
                </a:solidFill>
                <a:latin typeface="Arial"/>
                <a:ea typeface="Arial"/>
              </a:rPr>
              <a:t> PKB (PPP): Produkt krajowy brutto według parytetu siły nabywczej (data.worldbank.org)</a:t>
            </a:r>
            <a:endParaRPr b="0" lang="pl-PL" sz="800" spc="-1" strike="noStrike">
              <a:latin typeface="Arial"/>
            </a:endParaRPr>
          </a:p>
        </p:txBody>
      </p:sp>
      <p:pic>
        <p:nvPicPr>
          <p:cNvPr id="94" name="Picture 2" descr="Chart, bar chart&#10;&#10;Description automatically generated"/>
          <p:cNvPicPr/>
          <p:nvPr/>
        </p:nvPicPr>
        <p:blipFill>
          <a:blip r:embed="rId1"/>
          <a:srcRect l="2925" t="4952" r="0" b="0"/>
          <a:stretch/>
        </p:blipFill>
        <p:spPr>
          <a:xfrm>
            <a:off x="463680" y="2060640"/>
            <a:ext cx="6094800" cy="2294280"/>
          </a:xfrm>
          <a:prstGeom prst="rect">
            <a:avLst/>
          </a:prstGeom>
          <a:ln w="0">
            <a:noFill/>
          </a:ln>
        </p:spPr>
      </p:pic>
      <p:sp>
        <p:nvSpPr>
          <p:cNvPr id="95" name="TextBox 16"/>
          <p:cNvSpPr/>
          <p:nvPr/>
        </p:nvSpPr>
        <p:spPr>
          <a:xfrm>
            <a:off x="1301400" y="4353840"/>
            <a:ext cx="4571640" cy="242640"/>
          </a:xfrm>
          <a:prstGeom prst="rect">
            <a:avLst/>
          </a:prstGeom>
          <a:noFill/>
          <a:ln w="12700">
            <a:noFill/>
          </a:ln>
        </p:spPr>
        <p:style>
          <a:lnRef idx="0"/>
          <a:fillRef idx="0"/>
          <a:effectRef idx="0"/>
          <a:fontRef idx="minor"/>
        </p:style>
        <p:txBody>
          <a:bodyPr lIns="90000" rIns="90000" tIns="45000" bIns="45000" anchor="t">
            <a:spAutoFit/>
          </a:bodyPr>
          <a:p>
            <a:pPr algn="ctr">
              <a:lnSpc>
                <a:spcPct val="100000"/>
              </a:lnSpc>
              <a:tabLst>
                <a:tab algn="l" pos="0"/>
              </a:tabLst>
            </a:pPr>
            <a:r>
              <a:rPr b="1" lang="en-GB" sz="1000" spc="-1" strike="noStrike">
                <a:solidFill>
                  <a:srgbClr val="a6a6a6"/>
                </a:solidFill>
                <a:latin typeface="Arial"/>
                <a:ea typeface="Arial"/>
              </a:rPr>
              <a:t>Państwo</a:t>
            </a:r>
            <a:endParaRPr b="0" lang="pl-PL" sz="1000" spc="-1" strike="noStrike">
              <a:latin typeface="Arial"/>
            </a:endParaRPr>
          </a:p>
        </p:txBody>
      </p:sp>
      <p:grpSp>
        <p:nvGrpSpPr>
          <p:cNvPr id="96" name="Group"/>
          <p:cNvGrpSpPr/>
          <p:nvPr/>
        </p:nvGrpSpPr>
        <p:grpSpPr>
          <a:xfrm>
            <a:off x="261360" y="181440"/>
            <a:ext cx="8620920" cy="289440"/>
            <a:chOff x="261360" y="181440"/>
            <a:chExt cx="8620920" cy="289440"/>
          </a:xfrm>
        </p:grpSpPr>
        <p:sp>
          <p:nvSpPr>
            <p:cNvPr id="97" name="Rectangle 1"/>
            <p:cNvSpPr/>
            <p:nvPr/>
          </p:nvSpPr>
          <p:spPr>
            <a:xfrm>
              <a:off x="261360" y="181440"/>
              <a:ext cx="5212800" cy="197640"/>
            </a:xfrm>
            <a:prstGeom prst="rect">
              <a:avLst/>
            </a:prstGeom>
            <a:noFill/>
            <a:ln w="12700">
              <a:noFill/>
            </a:ln>
          </p:spPr>
          <p:style>
            <a:lnRef idx="0"/>
            <a:fillRef idx="0"/>
            <a:effectRef idx="0"/>
            <a:fontRef idx="minor"/>
          </p:style>
          <p:txBody>
            <a:bodyPr numCol="1" spcCol="0" lIns="45720" rIns="45720" anchor="t">
              <a:spAutoFit/>
            </a:bodyPr>
            <a:p>
              <a:pPr>
                <a:lnSpc>
                  <a:spcPct val="100000"/>
                </a:lnSpc>
                <a:tabLst>
                  <a:tab algn="l" pos="0"/>
                </a:tabLst>
              </a:pPr>
              <a:r>
                <a:rPr b="1" lang="pl-PL" sz="700" spc="-1" strike="noStrike">
                  <a:solidFill>
                    <a:srgbClr val="a7a7a7"/>
                  </a:solidFill>
                  <a:latin typeface="Arial"/>
                  <a:ea typeface="Arial"/>
                </a:rPr>
                <a:t>LeasePlan</a:t>
              </a:r>
              <a:r>
                <a:rPr b="0" lang="pl-PL" sz="700" spc="-1" strike="noStrike">
                  <a:solidFill>
                    <a:srgbClr val="a7a7a7"/>
                  </a:solidFill>
                  <a:latin typeface="Arial"/>
                  <a:ea typeface="Arial"/>
                </a:rPr>
                <a:t> Car Cost Index 2021</a:t>
              </a:r>
              <a:endParaRPr b="0" lang="pl-PL" sz="700" spc="-1" strike="noStrike">
                <a:latin typeface="Arial"/>
              </a:endParaRPr>
            </a:p>
          </p:txBody>
        </p:sp>
        <p:grpSp>
          <p:nvGrpSpPr>
            <p:cNvPr id="98" name="Group"/>
            <p:cNvGrpSpPr/>
            <p:nvPr/>
          </p:nvGrpSpPr>
          <p:grpSpPr>
            <a:xfrm>
              <a:off x="8529840" y="233280"/>
              <a:ext cx="352440" cy="237600"/>
              <a:chOff x="8529840" y="233280"/>
              <a:chExt cx="352440" cy="237600"/>
            </a:xfrm>
          </p:grpSpPr>
          <p:sp>
            <p:nvSpPr>
              <p:cNvPr id="99" name="Circle"/>
              <p:cNvSpPr/>
              <p:nvPr/>
            </p:nvSpPr>
            <p:spPr>
              <a:xfrm>
                <a:off x="8587440" y="233280"/>
                <a:ext cx="237600" cy="237600"/>
              </a:xfrm>
              <a:prstGeom prst="ellipse">
                <a:avLst/>
              </a:prstGeom>
              <a:solidFill>
                <a:schemeClr val="accent5"/>
              </a:solidFill>
              <a:ln w="12700">
                <a:noFill/>
              </a:ln>
            </p:spPr>
            <p:style>
              <a:lnRef idx="0"/>
              <a:fillRef idx="0"/>
              <a:effectRef idx="0"/>
              <a:fontRef idx="minor"/>
            </p:style>
          </p:sp>
          <p:sp>
            <p:nvSpPr>
              <p:cNvPr id="100" name="Rectangle 1"/>
              <p:cNvSpPr/>
              <p:nvPr/>
            </p:nvSpPr>
            <p:spPr>
              <a:xfrm>
                <a:off x="8529840" y="252360"/>
                <a:ext cx="352440" cy="198360"/>
              </a:xfrm>
              <a:prstGeom prst="rect">
                <a:avLst/>
              </a:prstGeom>
              <a:noFill/>
              <a:ln w="12700">
                <a:noFill/>
              </a:ln>
            </p:spPr>
            <p:style>
              <a:lnRef idx="0"/>
              <a:fillRef idx="0"/>
              <a:effectRef idx="0"/>
              <a:fontRef idx="minor"/>
            </p:style>
            <p:txBody>
              <a:bodyPr numCol="1" spcCol="0" lIns="45720" rIns="45720" anchor="t">
                <a:spAutoFit/>
              </a:bodyPr>
              <a:p>
                <a:pPr algn="ctr">
                  <a:lnSpc>
                    <a:spcPct val="100000"/>
                  </a:lnSpc>
                  <a:tabLst>
                    <a:tab algn="l" pos="0"/>
                  </a:tabLst>
                </a:pPr>
                <a:r>
                  <a:rPr b="0" lang="pl-PL" sz="700" spc="-1" strike="noStrike">
                    <a:solidFill>
                      <a:srgbClr val="ffffff"/>
                    </a:solidFill>
                    <a:latin typeface="Arial"/>
                    <a:ea typeface="Arial"/>
                  </a:rPr>
                  <a:t>0</a:t>
                </a:r>
                <a:r>
                  <a:rPr b="0" lang="en-US" sz="700" spc="-1" strike="noStrike">
                    <a:solidFill>
                      <a:srgbClr val="ffffff"/>
                    </a:solidFill>
                    <a:latin typeface="Arial"/>
                    <a:ea typeface="Arial"/>
                  </a:rPr>
                  <a:t>3</a:t>
                </a:r>
                <a:endParaRPr b="0" lang="pl-PL" sz="700" spc="-1" strike="noStrike">
                  <a:latin typeface="Arial"/>
                </a:endParaRPr>
              </a:p>
            </p:txBody>
          </p:sp>
        </p:grpSp>
      </p:gr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Straight Connector 40"/>
          <p:cNvSpPr/>
          <p:nvPr/>
        </p:nvSpPr>
        <p:spPr>
          <a:xfrm>
            <a:off x="311040" y="352440"/>
            <a:ext cx="8454240" cy="360"/>
          </a:xfrm>
          <a:prstGeom prst="line">
            <a:avLst/>
          </a:prstGeom>
          <a:ln w="25400">
            <a:solidFill>
              <a:srgbClr val="f06400"/>
            </a:solidFill>
            <a:round/>
          </a:ln>
        </p:spPr>
        <p:style>
          <a:lnRef idx="0"/>
          <a:fillRef idx="0"/>
          <a:effectRef idx="0"/>
          <a:fontRef idx="minor"/>
        </p:style>
      </p:sp>
      <p:sp>
        <p:nvSpPr>
          <p:cNvPr id="102" name="Title 6"/>
          <p:cNvSpPr/>
          <p:nvPr/>
        </p:nvSpPr>
        <p:spPr>
          <a:xfrm>
            <a:off x="282600" y="543240"/>
            <a:ext cx="8618400" cy="397800"/>
          </a:xfrm>
          <a:prstGeom prst="rect">
            <a:avLst/>
          </a:prstGeom>
          <a:noFill/>
          <a:ln w="12700">
            <a:noFill/>
          </a:ln>
        </p:spPr>
        <p:style>
          <a:lnRef idx="0"/>
          <a:fillRef idx="0"/>
          <a:effectRef idx="0"/>
          <a:fontRef idx="minor"/>
        </p:style>
        <p:txBody>
          <a:bodyPr lIns="34200" rIns="34200" tIns="34200" bIns="34200" anchor="t">
            <a:spAutoFit/>
          </a:bodyPr>
          <a:p>
            <a:pPr marL="172800" indent="-345600">
              <a:lnSpc>
                <a:spcPct val="90000"/>
              </a:lnSpc>
              <a:tabLst>
                <a:tab algn="l" pos="0"/>
              </a:tabLst>
            </a:pPr>
            <a:r>
              <a:rPr b="1" lang="en-US" sz="2400" spc="-24" strike="noStrike">
                <a:solidFill>
                  <a:srgbClr val="004b5c"/>
                </a:solidFill>
                <a:latin typeface="Arial"/>
                <a:ea typeface="Arial"/>
              </a:rPr>
              <a:t>Segment średni standardowy (D1)</a:t>
            </a:r>
            <a:endParaRPr b="0" lang="pl-PL" sz="2400" spc="-1" strike="noStrike">
              <a:latin typeface="Arial"/>
            </a:endParaRPr>
          </a:p>
        </p:txBody>
      </p:sp>
      <p:sp>
        <p:nvSpPr>
          <p:cNvPr id="103" name="Title 6"/>
          <p:cNvSpPr/>
          <p:nvPr/>
        </p:nvSpPr>
        <p:spPr>
          <a:xfrm>
            <a:off x="261360" y="962280"/>
            <a:ext cx="8985240" cy="469080"/>
          </a:xfrm>
          <a:prstGeom prst="rect">
            <a:avLst/>
          </a:prstGeom>
          <a:noFill/>
          <a:ln w="12700">
            <a:noFill/>
          </a:ln>
        </p:spPr>
        <p:style>
          <a:lnRef idx="0"/>
          <a:fillRef idx="0"/>
          <a:effectRef idx="0"/>
          <a:fontRef idx="minor"/>
        </p:style>
        <p:txBody>
          <a:bodyPr lIns="34200" rIns="34200" tIns="34200" bIns="34200" anchor="t">
            <a:spAutoFit/>
          </a:bodyPr>
          <a:p>
            <a:pPr>
              <a:lnSpc>
                <a:spcPct val="110000"/>
              </a:lnSpc>
              <a:tabLst>
                <a:tab algn="l" pos="0"/>
              </a:tabLst>
            </a:pPr>
            <a:r>
              <a:rPr b="0" lang="pl-PL" sz="1200" spc="-12" strike="noStrike">
                <a:solidFill>
                  <a:srgbClr val="a7a7a7"/>
                </a:solidFill>
                <a:latin typeface="Arial"/>
                <a:ea typeface="Arial"/>
              </a:rPr>
              <a:t>W większości badanych krajów (16/22 krajów) samochody elektryczne są bardziej przystępne cenowo niż benzynowe i wysokoprężne w segmencie D1.</a:t>
            </a:r>
            <a:endParaRPr b="0" lang="pl-PL" sz="1200" spc="-1" strike="noStrike">
              <a:latin typeface="Arial"/>
            </a:endParaRPr>
          </a:p>
        </p:txBody>
      </p:sp>
      <p:sp>
        <p:nvSpPr>
          <p:cNvPr id="104" name="TextBox 4"/>
          <p:cNvSpPr/>
          <p:nvPr/>
        </p:nvSpPr>
        <p:spPr>
          <a:xfrm>
            <a:off x="295200" y="1595880"/>
            <a:ext cx="2012040" cy="27432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US" sz="1200" spc="-1" strike="noStrike">
                <a:solidFill>
                  <a:srgbClr val="004b5c">
                    <a:alpha val="40000"/>
                  </a:srgbClr>
                </a:solidFill>
                <a:latin typeface="Arial"/>
                <a:ea typeface="Arial"/>
              </a:rPr>
              <a:t>ŚrednieTCO</a:t>
            </a:r>
            <a:endParaRPr b="0" lang="pl-PL" sz="1200" spc="-1" strike="noStrike">
              <a:latin typeface="Arial"/>
            </a:endParaRPr>
          </a:p>
        </p:txBody>
      </p:sp>
      <p:pic>
        <p:nvPicPr>
          <p:cNvPr id="105" name="Picture 4" descr="Picture 4"/>
          <p:cNvPicPr/>
          <p:nvPr/>
        </p:nvPicPr>
        <p:blipFill>
          <a:blip r:embed="rId1"/>
          <a:stretch/>
        </p:blipFill>
        <p:spPr>
          <a:xfrm>
            <a:off x="287640" y="1872000"/>
            <a:ext cx="7361640" cy="2844000"/>
          </a:xfrm>
          <a:prstGeom prst="rect">
            <a:avLst/>
          </a:prstGeom>
          <a:ln w="12700">
            <a:noFill/>
          </a:ln>
        </p:spPr>
      </p:pic>
      <p:sp>
        <p:nvSpPr>
          <p:cNvPr id="106" name="TextBox 4"/>
          <p:cNvSpPr/>
          <p:nvPr/>
        </p:nvSpPr>
        <p:spPr>
          <a:xfrm>
            <a:off x="7737480" y="1595880"/>
            <a:ext cx="1056240" cy="27432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US" sz="1200" spc="-1" strike="noStrike">
                <a:solidFill>
                  <a:srgbClr val="004b5c">
                    <a:alpha val="40000"/>
                  </a:srgbClr>
                </a:solidFill>
                <a:latin typeface="Arial"/>
                <a:ea typeface="Arial"/>
              </a:rPr>
              <a:t>Typ napędu</a:t>
            </a:r>
            <a:endParaRPr b="0" lang="pl-PL" sz="1200" spc="-1" strike="noStrike">
              <a:latin typeface="Arial"/>
            </a:endParaRPr>
          </a:p>
        </p:txBody>
      </p:sp>
      <p:sp>
        <p:nvSpPr>
          <p:cNvPr id="107" name="TextBox 4"/>
          <p:cNvSpPr/>
          <p:nvPr/>
        </p:nvSpPr>
        <p:spPr>
          <a:xfrm>
            <a:off x="7998480" y="1854000"/>
            <a:ext cx="1056240" cy="1004040"/>
          </a:xfrm>
          <a:prstGeom prst="rect">
            <a:avLst/>
          </a:prstGeom>
          <a:noFill/>
          <a:ln w="12700">
            <a:noFill/>
          </a:ln>
        </p:spPr>
        <p:style>
          <a:lnRef idx="0"/>
          <a:fillRef idx="0"/>
          <a:effectRef idx="0"/>
          <a:fontRef idx="minor"/>
        </p:style>
        <p:txBody>
          <a:bodyPr lIns="45720" rIns="45720" anchor="t">
            <a:spAutoFit/>
          </a:bodyPr>
          <a:p>
            <a:pPr>
              <a:lnSpc>
                <a:spcPct val="150000"/>
              </a:lnSpc>
              <a:tabLst>
                <a:tab algn="l" pos="0"/>
              </a:tabLst>
            </a:pPr>
            <a:r>
              <a:rPr b="1" lang="en-US" sz="1000" spc="-1" strike="noStrike">
                <a:solidFill>
                  <a:srgbClr val="535353"/>
                </a:solidFill>
                <a:latin typeface="Arial"/>
                <a:ea typeface="Arial"/>
              </a:rPr>
              <a:t>Elektryczny</a:t>
            </a:r>
            <a:endParaRPr b="0" lang="pl-PL" sz="1000" spc="-1" strike="noStrike">
              <a:latin typeface="Arial"/>
            </a:endParaRPr>
          </a:p>
          <a:p>
            <a:pPr>
              <a:lnSpc>
                <a:spcPct val="150000"/>
              </a:lnSpc>
              <a:tabLst>
                <a:tab algn="l" pos="0"/>
              </a:tabLst>
            </a:pPr>
            <a:r>
              <a:rPr b="1" lang="en-US" sz="1000" spc="-1" strike="noStrike">
                <a:solidFill>
                  <a:srgbClr val="535353"/>
                </a:solidFill>
                <a:latin typeface="Arial"/>
                <a:ea typeface="Arial"/>
              </a:rPr>
              <a:t>Diesel</a:t>
            </a:r>
            <a:endParaRPr b="0" lang="pl-PL" sz="1000" spc="-1" strike="noStrike">
              <a:latin typeface="Arial"/>
            </a:endParaRPr>
          </a:p>
          <a:p>
            <a:pPr>
              <a:lnSpc>
                <a:spcPct val="150000"/>
              </a:lnSpc>
              <a:tabLst>
                <a:tab algn="l" pos="0"/>
              </a:tabLst>
            </a:pPr>
            <a:r>
              <a:rPr b="1" lang="en-US" sz="1000" spc="-1" strike="noStrike">
                <a:solidFill>
                  <a:srgbClr val="535353"/>
                </a:solidFill>
                <a:latin typeface="Arial"/>
                <a:ea typeface="Arial"/>
              </a:rPr>
              <a:t>Benzynowy</a:t>
            </a:r>
            <a:endParaRPr b="0" lang="pl-PL" sz="1000" spc="-1" strike="noStrike">
              <a:latin typeface="Arial"/>
            </a:endParaRPr>
          </a:p>
          <a:p>
            <a:pPr>
              <a:lnSpc>
                <a:spcPct val="150000"/>
              </a:lnSpc>
              <a:tabLst>
                <a:tab algn="l" pos="0"/>
              </a:tabLst>
            </a:pPr>
            <a:r>
              <a:rPr b="1" lang="en-US" sz="1000" spc="-1" strike="noStrike">
                <a:solidFill>
                  <a:srgbClr val="535353"/>
                </a:solidFill>
                <a:latin typeface="Arial"/>
                <a:ea typeface="Arial"/>
              </a:rPr>
              <a:t>PHEV</a:t>
            </a:r>
            <a:endParaRPr b="0" lang="pl-PL" sz="1000" spc="-1" strike="noStrike">
              <a:latin typeface="Arial"/>
            </a:endParaRPr>
          </a:p>
        </p:txBody>
      </p:sp>
      <p:sp>
        <p:nvSpPr>
          <p:cNvPr id="108" name="Circle"/>
          <p:cNvSpPr/>
          <p:nvPr/>
        </p:nvSpPr>
        <p:spPr>
          <a:xfrm>
            <a:off x="7790040" y="1980000"/>
            <a:ext cx="146880" cy="146880"/>
          </a:xfrm>
          <a:prstGeom prst="ellipse">
            <a:avLst/>
          </a:prstGeom>
          <a:solidFill>
            <a:srgbClr val="2ca02c"/>
          </a:solidFill>
          <a:ln w="12700">
            <a:noFill/>
          </a:ln>
        </p:spPr>
        <p:style>
          <a:lnRef idx="0"/>
          <a:fillRef idx="0"/>
          <a:effectRef idx="0"/>
          <a:fontRef idx="minor"/>
        </p:style>
      </p:sp>
      <p:sp>
        <p:nvSpPr>
          <p:cNvPr id="109" name="Circle"/>
          <p:cNvSpPr/>
          <p:nvPr/>
        </p:nvSpPr>
        <p:spPr>
          <a:xfrm>
            <a:off x="7790040" y="2189520"/>
            <a:ext cx="146880" cy="146880"/>
          </a:xfrm>
          <a:prstGeom prst="ellipse">
            <a:avLst/>
          </a:prstGeom>
          <a:solidFill>
            <a:srgbClr val="2a5783"/>
          </a:solidFill>
          <a:ln w="12700">
            <a:noFill/>
          </a:ln>
        </p:spPr>
        <p:style>
          <a:lnRef idx="0"/>
          <a:fillRef idx="0"/>
          <a:effectRef idx="0"/>
          <a:fontRef idx="minor"/>
        </p:style>
      </p:sp>
      <p:sp>
        <p:nvSpPr>
          <p:cNvPr id="110" name="Circle"/>
          <p:cNvSpPr/>
          <p:nvPr/>
        </p:nvSpPr>
        <p:spPr>
          <a:xfrm>
            <a:off x="7790040" y="2399040"/>
            <a:ext cx="146880" cy="146880"/>
          </a:xfrm>
          <a:prstGeom prst="ellipse">
            <a:avLst/>
          </a:prstGeom>
          <a:solidFill>
            <a:srgbClr val="c7c7c7"/>
          </a:solidFill>
          <a:ln w="12700">
            <a:noFill/>
          </a:ln>
        </p:spPr>
        <p:style>
          <a:lnRef idx="0"/>
          <a:fillRef idx="0"/>
          <a:effectRef idx="0"/>
          <a:fontRef idx="minor"/>
        </p:style>
      </p:sp>
      <p:sp>
        <p:nvSpPr>
          <p:cNvPr id="111" name="Circle"/>
          <p:cNvSpPr/>
          <p:nvPr/>
        </p:nvSpPr>
        <p:spPr>
          <a:xfrm>
            <a:off x="7790040" y="2608560"/>
            <a:ext cx="146880" cy="146880"/>
          </a:xfrm>
          <a:prstGeom prst="ellipse">
            <a:avLst/>
          </a:prstGeom>
          <a:solidFill>
            <a:srgbClr val="76b7b2"/>
          </a:solidFill>
          <a:ln w="12700">
            <a:noFill/>
          </a:ln>
        </p:spPr>
        <p:style>
          <a:lnRef idx="0"/>
          <a:fillRef idx="0"/>
          <a:effectRef idx="0"/>
          <a:fontRef idx="minor"/>
        </p:style>
      </p:sp>
      <p:grpSp>
        <p:nvGrpSpPr>
          <p:cNvPr id="112" name="Group"/>
          <p:cNvGrpSpPr/>
          <p:nvPr/>
        </p:nvGrpSpPr>
        <p:grpSpPr>
          <a:xfrm>
            <a:off x="261360" y="181440"/>
            <a:ext cx="8620920" cy="289440"/>
            <a:chOff x="261360" y="181440"/>
            <a:chExt cx="8620920" cy="289440"/>
          </a:xfrm>
        </p:grpSpPr>
        <p:sp>
          <p:nvSpPr>
            <p:cNvPr id="113" name="Rectangle 1"/>
            <p:cNvSpPr/>
            <p:nvPr/>
          </p:nvSpPr>
          <p:spPr>
            <a:xfrm>
              <a:off x="261360" y="181440"/>
              <a:ext cx="5212800" cy="197640"/>
            </a:xfrm>
            <a:prstGeom prst="rect">
              <a:avLst/>
            </a:prstGeom>
            <a:noFill/>
            <a:ln w="12700">
              <a:noFill/>
            </a:ln>
          </p:spPr>
          <p:style>
            <a:lnRef idx="0"/>
            <a:fillRef idx="0"/>
            <a:effectRef idx="0"/>
            <a:fontRef idx="minor"/>
          </p:style>
          <p:txBody>
            <a:bodyPr numCol="1" spcCol="0" lIns="45720" rIns="45720" anchor="t">
              <a:spAutoFit/>
            </a:bodyPr>
            <a:p>
              <a:pPr>
                <a:lnSpc>
                  <a:spcPct val="100000"/>
                </a:lnSpc>
                <a:tabLst>
                  <a:tab algn="l" pos="0"/>
                </a:tabLst>
              </a:pPr>
              <a:r>
                <a:rPr b="1" lang="pl-PL" sz="700" spc="-1" strike="noStrike">
                  <a:solidFill>
                    <a:srgbClr val="a7a7a7"/>
                  </a:solidFill>
                  <a:latin typeface="Arial"/>
                  <a:ea typeface="Arial"/>
                </a:rPr>
                <a:t>LeasePlan</a:t>
              </a:r>
              <a:r>
                <a:rPr b="0" lang="pl-PL" sz="700" spc="-1" strike="noStrike">
                  <a:solidFill>
                    <a:srgbClr val="a7a7a7"/>
                  </a:solidFill>
                  <a:latin typeface="Arial"/>
                  <a:ea typeface="Arial"/>
                </a:rPr>
                <a:t> Car Cost Index 2021</a:t>
              </a:r>
              <a:endParaRPr b="0" lang="pl-PL" sz="700" spc="-1" strike="noStrike">
                <a:latin typeface="Arial"/>
              </a:endParaRPr>
            </a:p>
          </p:txBody>
        </p:sp>
        <p:grpSp>
          <p:nvGrpSpPr>
            <p:cNvPr id="114" name="Group"/>
            <p:cNvGrpSpPr/>
            <p:nvPr/>
          </p:nvGrpSpPr>
          <p:grpSpPr>
            <a:xfrm>
              <a:off x="8529840" y="233280"/>
              <a:ext cx="352440" cy="237600"/>
              <a:chOff x="8529840" y="233280"/>
              <a:chExt cx="352440" cy="237600"/>
            </a:xfrm>
          </p:grpSpPr>
          <p:sp>
            <p:nvSpPr>
              <p:cNvPr id="115" name="Circle"/>
              <p:cNvSpPr/>
              <p:nvPr/>
            </p:nvSpPr>
            <p:spPr>
              <a:xfrm>
                <a:off x="8587440" y="233280"/>
                <a:ext cx="237600" cy="237600"/>
              </a:xfrm>
              <a:prstGeom prst="ellipse">
                <a:avLst/>
              </a:prstGeom>
              <a:solidFill>
                <a:schemeClr val="accent5"/>
              </a:solidFill>
              <a:ln w="12700">
                <a:noFill/>
              </a:ln>
            </p:spPr>
            <p:style>
              <a:lnRef idx="0"/>
              <a:fillRef idx="0"/>
              <a:effectRef idx="0"/>
              <a:fontRef idx="minor"/>
            </p:style>
          </p:sp>
          <p:sp>
            <p:nvSpPr>
              <p:cNvPr id="116" name="Rectangle 1"/>
              <p:cNvSpPr/>
              <p:nvPr/>
            </p:nvSpPr>
            <p:spPr>
              <a:xfrm>
                <a:off x="8529840" y="252360"/>
                <a:ext cx="352440" cy="198360"/>
              </a:xfrm>
              <a:prstGeom prst="rect">
                <a:avLst/>
              </a:prstGeom>
              <a:noFill/>
              <a:ln w="12700">
                <a:noFill/>
              </a:ln>
            </p:spPr>
            <p:style>
              <a:lnRef idx="0"/>
              <a:fillRef idx="0"/>
              <a:effectRef idx="0"/>
              <a:fontRef idx="minor"/>
            </p:style>
            <p:txBody>
              <a:bodyPr numCol="1" spcCol="0" lIns="45720" rIns="45720" anchor="t">
                <a:spAutoFit/>
              </a:bodyPr>
              <a:p>
                <a:pPr algn="ctr">
                  <a:lnSpc>
                    <a:spcPct val="100000"/>
                  </a:lnSpc>
                  <a:tabLst>
                    <a:tab algn="l" pos="0"/>
                  </a:tabLst>
                </a:pPr>
                <a:r>
                  <a:rPr b="0" lang="pl-PL" sz="700" spc="-1" strike="noStrike">
                    <a:solidFill>
                      <a:srgbClr val="ffffff"/>
                    </a:solidFill>
                    <a:latin typeface="Arial"/>
                    <a:ea typeface="Arial"/>
                  </a:rPr>
                  <a:t>0</a:t>
                </a:r>
                <a:r>
                  <a:rPr b="0" lang="en-US" sz="700" spc="-1" strike="noStrike">
                    <a:solidFill>
                      <a:srgbClr val="ffffff"/>
                    </a:solidFill>
                    <a:latin typeface="Arial"/>
                    <a:ea typeface="Arial"/>
                  </a:rPr>
                  <a:t>4</a:t>
                </a:r>
                <a:endParaRPr b="0" lang="pl-PL" sz="700" spc="-1" strike="noStrike">
                  <a:latin typeface="Arial"/>
                </a:endParaRPr>
              </a:p>
            </p:txBody>
          </p:sp>
        </p:grpSp>
      </p:gr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Straight Connector 23"/>
          <p:cNvSpPr/>
          <p:nvPr/>
        </p:nvSpPr>
        <p:spPr>
          <a:xfrm>
            <a:off x="311040" y="352440"/>
            <a:ext cx="8454240" cy="360"/>
          </a:xfrm>
          <a:prstGeom prst="line">
            <a:avLst/>
          </a:prstGeom>
          <a:ln w="25400">
            <a:solidFill>
              <a:srgbClr val="f06400"/>
            </a:solidFill>
            <a:round/>
          </a:ln>
        </p:spPr>
        <p:style>
          <a:lnRef idx="0"/>
          <a:fillRef idx="0"/>
          <a:effectRef idx="0"/>
          <a:fontRef idx="minor"/>
        </p:style>
      </p:sp>
      <p:sp>
        <p:nvSpPr>
          <p:cNvPr id="118" name="Title 6"/>
          <p:cNvSpPr/>
          <p:nvPr/>
        </p:nvSpPr>
        <p:spPr>
          <a:xfrm>
            <a:off x="282600" y="543240"/>
            <a:ext cx="7877880" cy="397800"/>
          </a:xfrm>
          <a:prstGeom prst="rect">
            <a:avLst/>
          </a:prstGeom>
          <a:noFill/>
          <a:ln w="12700">
            <a:noFill/>
          </a:ln>
        </p:spPr>
        <p:style>
          <a:lnRef idx="0"/>
          <a:fillRef idx="0"/>
          <a:effectRef idx="0"/>
          <a:fontRef idx="minor"/>
        </p:style>
        <p:txBody>
          <a:bodyPr lIns="34200" rIns="34200" tIns="34200" bIns="34200" anchor="t">
            <a:spAutoFit/>
          </a:bodyPr>
          <a:p>
            <a:pPr marL="172800" indent="-345600">
              <a:lnSpc>
                <a:spcPct val="90000"/>
              </a:lnSpc>
              <a:tabLst>
                <a:tab algn="l" pos="0"/>
              </a:tabLst>
            </a:pPr>
            <a:r>
              <a:rPr b="1" lang="pl-PL" sz="2400" spc="-24" strike="noStrike">
                <a:solidFill>
                  <a:srgbClr val="004b5c"/>
                </a:solidFill>
                <a:latin typeface="Arial"/>
                <a:ea typeface="Arial"/>
              </a:rPr>
              <a:t>Segment średni </a:t>
            </a:r>
            <a:r>
              <a:rPr b="1" lang="en-US" sz="2400" spc="-24" strike="noStrike">
                <a:solidFill>
                  <a:srgbClr val="004b5c"/>
                </a:solidFill>
                <a:latin typeface="Arial"/>
                <a:ea typeface="Arial"/>
              </a:rPr>
              <a:t>premium</a:t>
            </a:r>
            <a:r>
              <a:rPr b="1" lang="pl-PL" sz="2400" spc="-24" strike="noStrike">
                <a:solidFill>
                  <a:srgbClr val="004b5c"/>
                </a:solidFill>
                <a:latin typeface="Arial"/>
                <a:ea typeface="Arial"/>
              </a:rPr>
              <a:t> (D</a:t>
            </a:r>
            <a:r>
              <a:rPr b="1" lang="en-US" sz="2400" spc="-24" strike="noStrike">
                <a:solidFill>
                  <a:srgbClr val="004b5c"/>
                </a:solidFill>
                <a:latin typeface="Arial"/>
                <a:ea typeface="Arial"/>
              </a:rPr>
              <a:t>2</a:t>
            </a:r>
            <a:r>
              <a:rPr b="1" lang="pl-PL" sz="2400" spc="-24" strike="noStrike">
                <a:solidFill>
                  <a:srgbClr val="004b5c"/>
                </a:solidFill>
                <a:latin typeface="Arial"/>
                <a:ea typeface="Arial"/>
              </a:rPr>
              <a:t>)</a:t>
            </a:r>
            <a:endParaRPr b="0" lang="pl-PL" sz="2400" spc="-1" strike="noStrike">
              <a:latin typeface="Arial"/>
            </a:endParaRPr>
          </a:p>
        </p:txBody>
      </p:sp>
      <p:sp>
        <p:nvSpPr>
          <p:cNvPr id="119" name="Title 6"/>
          <p:cNvSpPr/>
          <p:nvPr/>
        </p:nvSpPr>
        <p:spPr>
          <a:xfrm>
            <a:off x="282600" y="962280"/>
            <a:ext cx="8048160" cy="469080"/>
          </a:xfrm>
          <a:prstGeom prst="rect">
            <a:avLst/>
          </a:prstGeom>
          <a:noFill/>
          <a:ln w="12700">
            <a:noFill/>
          </a:ln>
        </p:spPr>
        <p:style>
          <a:lnRef idx="0"/>
          <a:fillRef idx="0"/>
          <a:effectRef idx="0"/>
          <a:fontRef idx="minor"/>
        </p:style>
        <p:txBody>
          <a:bodyPr lIns="34200" rIns="34200" tIns="34200" bIns="34200" anchor="t">
            <a:spAutoFit/>
          </a:bodyPr>
          <a:p>
            <a:pPr>
              <a:lnSpc>
                <a:spcPct val="110000"/>
              </a:lnSpc>
              <a:tabLst>
                <a:tab algn="l" pos="0"/>
              </a:tabLst>
            </a:pPr>
            <a:r>
              <a:rPr b="0" lang="pl-PL" sz="1200" spc="-12" strike="noStrike">
                <a:solidFill>
                  <a:srgbClr val="a7a7a7"/>
                </a:solidFill>
                <a:latin typeface="Arial"/>
                <a:ea typeface="Arial"/>
              </a:rPr>
              <a:t>Pojazdy elektryczne są najbardziej przystępną cenowo opcją w segmencie D2 </a:t>
            </a:r>
            <a:r>
              <a:rPr b="0" lang="en-US" sz="1200" spc="-12" strike="noStrike">
                <a:solidFill>
                  <a:srgbClr val="a7a7a7"/>
                </a:solidFill>
                <a:latin typeface="Arial"/>
                <a:ea typeface="Arial"/>
              </a:rPr>
              <a:t>w większości </a:t>
            </a:r>
            <a:r>
              <a:rPr b="0" lang="pl-PL" sz="1200" spc="-12" strike="noStrike">
                <a:solidFill>
                  <a:srgbClr val="a7a7a7"/>
                </a:solidFill>
                <a:latin typeface="Arial"/>
                <a:ea typeface="Arial"/>
              </a:rPr>
              <a:t>badanych kraj</a:t>
            </a:r>
            <a:r>
              <a:rPr b="0" lang="en-US" sz="1200" spc="-12" strike="noStrike">
                <a:solidFill>
                  <a:srgbClr val="a7a7a7"/>
                </a:solidFill>
                <a:latin typeface="Arial"/>
                <a:ea typeface="Arial"/>
              </a:rPr>
              <a:t>ów</a:t>
            </a:r>
            <a:r>
              <a:rPr b="0" lang="pl-PL" sz="1200" spc="-12" strike="noStrike">
                <a:solidFill>
                  <a:srgbClr val="a7a7a7"/>
                </a:solidFill>
                <a:latin typeface="Arial"/>
                <a:ea typeface="Arial"/>
              </a:rPr>
              <a:t> (17/22 krajów).</a:t>
            </a:r>
            <a:endParaRPr b="0" lang="pl-PL" sz="1200" spc="-1" strike="noStrike">
              <a:latin typeface="Arial"/>
            </a:endParaRPr>
          </a:p>
        </p:txBody>
      </p:sp>
      <p:sp>
        <p:nvSpPr>
          <p:cNvPr id="120" name="TextBox 4"/>
          <p:cNvSpPr/>
          <p:nvPr/>
        </p:nvSpPr>
        <p:spPr>
          <a:xfrm>
            <a:off x="7737480" y="1595880"/>
            <a:ext cx="1056240" cy="27432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US" sz="1200" spc="-1" strike="noStrike">
                <a:solidFill>
                  <a:srgbClr val="004b5c">
                    <a:alpha val="40000"/>
                  </a:srgbClr>
                </a:solidFill>
                <a:latin typeface="Arial"/>
                <a:ea typeface="Arial"/>
              </a:rPr>
              <a:t>Typ napędu</a:t>
            </a:r>
            <a:endParaRPr b="0" lang="pl-PL" sz="1200" spc="-1" strike="noStrike">
              <a:latin typeface="Arial"/>
            </a:endParaRPr>
          </a:p>
        </p:txBody>
      </p:sp>
      <p:sp>
        <p:nvSpPr>
          <p:cNvPr id="121" name="TextBox 4"/>
          <p:cNvSpPr/>
          <p:nvPr/>
        </p:nvSpPr>
        <p:spPr>
          <a:xfrm>
            <a:off x="295200" y="1595880"/>
            <a:ext cx="2012040" cy="27432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US" sz="1200" spc="-1" strike="noStrike">
                <a:solidFill>
                  <a:srgbClr val="004b5c">
                    <a:alpha val="40000"/>
                  </a:srgbClr>
                </a:solidFill>
                <a:latin typeface="Arial"/>
                <a:ea typeface="Arial"/>
              </a:rPr>
              <a:t>Średnie TCO</a:t>
            </a:r>
            <a:endParaRPr b="0" lang="pl-PL" sz="1200" spc="-1" strike="noStrike">
              <a:latin typeface="Arial"/>
            </a:endParaRPr>
          </a:p>
        </p:txBody>
      </p:sp>
      <p:sp>
        <p:nvSpPr>
          <p:cNvPr id="122" name="Circle"/>
          <p:cNvSpPr/>
          <p:nvPr/>
        </p:nvSpPr>
        <p:spPr>
          <a:xfrm>
            <a:off x="7790040" y="1980000"/>
            <a:ext cx="146880" cy="146880"/>
          </a:xfrm>
          <a:prstGeom prst="ellipse">
            <a:avLst/>
          </a:prstGeom>
          <a:solidFill>
            <a:srgbClr val="2ca02c"/>
          </a:solidFill>
          <a:ln w="12700">
            <a:noFill/>
          </a:ln>
        </p:spPr>
        <p:style>
          <a:lnRef idx="0"/>
          <a:fillRef idx="0"/>
          <a:effectRef idx="0"/>
          <a:fontRef idx="minor"/>
        </p:style>
      </p:sp>
      <p:sp>
        <p:nvSpPr>
          <p:cNvPr id="123" name="Circle"/>
          <p:cNvSpPr/>
          <p:nvPr/>
        </p:nvSpPr>
        <p:spPr>
          <a:xfrm>
            <a:off x="7790040" y="2189520"/>
            <a:ext cx="146880" cy="146880"/>
          </a:xfrm>
          <a:prstGeom prst="ellipse">
            <a:avLst/>
          </a:prstGeom>
          <a:solidFill>
            <a:srgbClr val="2a5783"/>
          </a:solidFill>
          <a:ln w="12700">
            <a:noFill/>
          </a:ln>
        </p:spPr>
        <p:style>
          <a:lnRef idx="0"/>
          <a:fillRef idx="0"/>
          <a:effectRef idx="0"/>
          <a:fontRef idx="minor"/>
        </p:style>
      </p:sp>
      <p:sp>
        <p:nvSpPr>
          <p:cNvPr id="124" name="Circle"/>
          <p:cNvSpPr/>
          <p:nvPr/>
        </p:nvSpPr>
        <p:spPr>
          <a:xfrm>
            <a:off x="7790040" y="2399040"/>
            <a:ext cx="146880" cy="146880"/>
          </a:xfrm>
          <a:prstGeom prst="ellipse">
            <a:avLst/>
          </a:prstGeom>
          <a:solidFill>
            <a:srgbClr val="c7c7c7"/>
          </a:solidFill>
          <a:ln w="12700">
            <a:noFill/>
          </a:ln>
        </p:spPr>
        <p:style>
          <a:lnRef idx="0"/>
          <a:fillRef idx="0"/>
          <a:effectRef idx="0"/>
          <a:fontRef idx="minor"/>
        </p:style>
      </p:sp>
      <p:sp>
        <p:nvSpPr>
          <p:cNvPr id="125" name="Circle"/>
          <p:cNvSpPr/>
          <p:nvPr/>
        </p:nvSpPr>
        <p:spPr>
          <a:xfrm>
            <a:off x="7790040" y="2608560"/>
            <a:ext cx="146880" cy="146880"/>
          </a:xfrm>
          <a:prstGeom prst="ellipse">
            <a:avLst/>
          </a:prstGeom>
          <a:solidFill>
            <a:srgbClr val="76b7b2"/>
          </a:solidFill>
          <a:ln w="12700">
            <a:noFill/>
          </a:ln>
        </p:spPr>
        <p:style>
          <a:lnRef idx="0"/>
          <a:fillRef idx="0"/>
          <a:effectRef idx="0"/>
          <a:fontRef idx="minor"/>
        </p:style>
      </p:sp>
      <p:pic>
        <p:nvPicPr>
          <p:cNvPr id="126" name="Picture 3" descr="Picture 3"/>
          <p:cNvPicPr/>
          <p:nvPr/>
        </p:nvPicPr>
        <p:blipFill>
          <a:blip r:embed="rId1"/>
          <a:stretch/>
        </p:blipFill>
        <p:spPr>
          <a:xfrm>
            <a:off x="317160" y="1917720"/>
            <a:ext cx="7262640" cy="2805840"/>
          </a:xfrm>
          <a:prstGeom prst="rect">
            <a:avLst/>
          </a:prstGeom>
          <a:ln w="12700">
            <a:noFill/>
          </a:ln>
        </p:spPr>
      </p:pic>
      <p:grpSp>
        <p:nvGrpSpPr>
          <p:cNvPr id="127" name="Group"/>
          <p:cNvGrpSpPr/>
          <p:nvPr/>
        </p:nvGrpSpPr>
        <p:grpSpPr>
          <a:xfrm>
            <a:off x="261360" y="181440"/>
            <a:ext cx="8620920" cy="289440"/>
            <a:chOff x="261360" y="181440"/>
            <a:chExt cx="8620920" cy="289440"/>
          </a:xfrm>
        </p:grpSpPr>
        <p:sp>
          <p:nvSpPr>
            <p:cNvPr id="128" name="Rectangle 1"/>
            <p:cNvSpPr/>
            <p:nvPr/>
          </p:nvSpPr>
          <p:spPr>
            <a:xfrm>
              <a:off x="261360" y="181440"/>
              <a:ext cx="5212800" cy="197640"/>
            </a:xfrm>
            <a:prstGeom prst="rect">
              <a:avLst/>
            </a:prstGeom>
            <a:noFill/>
            <a:ln w="12700">
              <a:noFill/>
            </a:ln>
          </p:spPr>
          <p:style>
            <a:lnRef idx="0"/>
            <a:fillRef idx="0"/>
            <a:effectRef idx="0"/>
            <a:fontRef idx="minor"/>
          </p:style>
          <p:txBody>
            <a:bodyPr numCol="1" spcCol="0" lIns="45720" rIns="45720" anchor="t">
              <a:spAutoFit/>
            </a:bodyPr>
            <a:p>
              <a:pPr>
                <a:lnSpc>
                  <a:spcPct val="100000"/>
                </a:lnSpc>
                <a:tabLst>
                  <a:tab algn="l" pos="0"/>
                </a:tabLst>
              </a:pPr>
              <a:r>
                <a:rPr b="1" lang="pl-PL" sz="700" spc="-1" strike="noStrike">
                  <a:solidFill>
                    <a:srgbClr val="a7a7a7"/>
                  </a:solidFill>
                  <a:latin typeface="Arial"/>
                  <a:ea typeface="Arial"/>
                </a:rPr>
                <a:t>LeasePlan</a:t>
              </a:r>
              <a:r>
                <a:rPr b="0" lang="pl-PL" sz="700" spc="-1" strike="noStrike">
                  <a:solidFill>
                    <a:srgbClr val="a7a7a7"/>
                  </a:solidFill>
                  <a:latin typeface="Arial"/>
                  <a:ea typeface="Arial"/>
                </a:rPr>
                <a:t> Car Cost Index 2021</a:t>
              </a:r>
              <a:endParaRPr b="0" lang="pl-PL" sz="700" spc="-1" strike="noStrike">
                <a:latin typeface="Arial"/>
              </a:endParaRPr>
            </a:p>
          </p:txBody>
        </p:sp>
        <p:grpSp>
          <p:nvGrpSpPr>
            <p:cNvPr id="129" name="Group"/>
            <p:cNvGrpSpPr/>
            <p:nvPr/>
          </p:nvGrpSpPr>
          <p:grpSpPr>
            <a:xfrm>
              <a:off x="8529840" y="233280"/>
              <a:ext cx="352440" cy="237600"/>
              <a:chOff x="8529840" y="233280"/>
              <a:chExt cx="352440" cy="237600"/>
            </a:xfrm>
          </p:grpSpPr>
          <p:sp>
            <p:nvSpPr>
              <p:cNvPr id="130" name="Circle"/>
              <p:cNvSpPr/>
              <p:nvPr/>
            </p:nvSpPr>
            <p:spPr>
              <a:xfrm>
                <a:off x="8587440" y="233280"/>
                <a:ext cx="237600" cy="237600"/>
              </a:xfrm>
              <a:prstGeom prst="ellipse">
                <a:avLst/>
              </a:prstGeom>
              <a:solidFill>
                <a:schemeClr val="accent5"/>
              </a:solidFill>
              <a:ln w="12700">
                <a:noFill/>
              </a:ln>
            </p:spPr>
            <p:style>
              <a:lnRef idx="0"/>
              <a:fillRef idx="0"/>
              <a:effectRef idx="0"/>
              <a:fontRef idx="minor"/>
            </p:style>
          </p:sp>
          <p:sp>
            <p:nvSpPr>
              <p:cNvPr id="131" name="Rectangle 1"/>
              <p:cNvSpPr/>
              <p:nvPr/>
            </p:nvSpPr>
            <p:spPr>
              <a:xfrm>
                <a:off x="8529840" y="252360"/>
                <a:ext cx="352440" cy="198360"/>
              </a:xfrm>
              <a:prstGeom prst="rect">
                <a:avLst/>
              </a:prstGeom>
              <a:noFill/>
              <a:ln w="12700">
                <a:noFill/>
              </a:ln>
            </p:spPr>
            <p:style>
              <a:lnRef idx="0"/>
              <a:fillRef idx="0"/>
              <a:effectRef idx="0"/>
              <a:fontRef idx="minor"/>
            </p:style>
            <p:txBody>
              <a:bodyPr numCol="1" spcCol="0" lIns="45720" rIns="45720" anchor="t">
                <a:spAutoFit/>
              </a:bodyPr>
              <a:p>
                <a:pPr algn="ctr">
                  <a:lnSpc>
                    <a:spcPct val="100000"/>
                  </a:lnSpc>
                  <a:tabLst>
                    <a:tab algn="l" pos="0"/>
                  </a:tabLst>
                </a:pPr>
                <a:r>
                  <a:rPr b="0" lang="pl-PL" sz="700" spc="-1" strike="noStrike">
                    <a:solidFill>
                      <a:srgbClr val="ffffff"/>
                    </a:solidFill>
                    <a:latin typeface="Arial"/>
                    <a:ea typeface="Arial"/>
                  </a:rPr>
                  <a:t>0</a:t>
                </a:r>
                <a:r>
                  <a:rPr b="0" lang="en-US" sz="700" spc="-1" strike="noStrike">
                    <a:solidFill>
                      <a:srgbClr val="ffffff"/>
                    </a:solidFill>
                    <a:latin typeface="Arial"/>
                    <a:ea typeface="Arial"/>
                  </a:rPr>
                  <a:t>5</a:t>
                </a:r>
                <a:endParaRPr b="0" lang="pl-PL" sz="700" spc="-1" strike="noStrike">
                  <a:latin typeface="Arial"/>
                </a:endParaRPr>
              </a:p>
            </p:txBody>
          </p:sp>
        </p:grpSp>
      </p:grpSp>
      <p:sp>
        <p:nvSpPr>
          <p:cNvPr id="132" name="TextBox 4"/>
          <p:cNvSpPr/>
          <p:nvPr/>
        </p:nvSpPr>
        <p:spPr>
          <a:xfrm>
            <a:off x="7998480" y="1854000"/>
            <a:ext cx="1056240" cy="1004040"/>
          </a:xfrm>
          <a:prstGeom prst="rect">
            <a:avLst/>
          </a:prstGeom>
          <a:noFill/>
          <a:ln w="12700">
            <a:noFill/>
          </a:ln>
        </p:spPr>
        <p:style>
          <a:lnRef idx="0"/>
          <a:fillRef idx="0"/>
          <a:effectRef idx="0"/>
          <a:fontRef idx="minor"/>
        </p:style>
        <p:txBody>
          <a:bodyPr lIns="45720" rIns="45720" anchor="t">
            <a:spAutoFit/>
          </a:bodyPr>
          <a:p>
            <a:pPr>
              <a:lnSpc>
                <a:spcPct val="150000"/>
              </a:lnSpc>
              <a:tabLst>
                <a:tab algn="l" pos="0"/>
              </a:tabLst>
            </a:pPr>
            <a:r>
              <a:rPr b="1" lang="en-US" sz="1000" spc="-1" strike="noStrike">
                <a:solidFill>
                  <a:srgbClr val="535353"/>
                </a:solidFill>
                <a:latin typeface="Arial"/>
                <a:ea typeface="Arial"/>
              </a:rPr>
              <a:t>Elektryczny</a:t>
            </a:r>
            <a:endParaRPr b="0" lang="pl-PL" sz="1000" spc="-1" strike="noStrike">
              <a:latin typeface="Arial"/>
            </a:endParaRPr>
          </a:p>
          <a:p>
            <a:pPr>
              <a:lnSpc>
                <a:spcPct val="150000"/>
              </a:lnSpc>
              <a:tabLst>
                <a:tab algn="l" pos="0"/>
              </a:tabLst>
            </a:pPr>
            <a:r>
              <a:rPr b="1" lang="en-US" sz="1000" spc="-1" strike="noStrike">
                <a:solidFill>
                  <a:srgbClr val="535353"/>
                </a:solidFill>
                <a:latin typeface="Arial"/>
                <a:ea typeface="Arial"/>
              </a:rPr>
              <a:t>Diesel</a:t>
            </a:r>
            <a:endParaRPr b="0" lang="pl-PL" sz="1000" spc="-1" strike="noStrike">
              <a:latin typeface="Arial"/>
            </a:endParaRPr>
          </a:p>
          <a:p>
            <a:pPr>
              <a:lnSpc>
                <a:spcPct val="150000"/>
              </a:lnSpc>
              <a:tabLst>
                <a:tab algn="l" pos="0"/>
              </a:tabLst>
            </a:pPr>
            <a:r>
              <a:rPr b="1" lang="en-US" sz="1000" spc="-1" strike="noStrike">
                <a:solidFill>
                  <a:srgbClr val="535353"/>
                </a:solidFill>
                <a:latin typeface="Arial"/>
                <a:ea typeface="Arial"/>
              </a:rPr>
              <a:t>Benzynowy</a:t>
            </a:r>
            <a:endParaRPr b="0" lang="pl-PL" sz="1000" spc="-1" strike="noStrike">
              <a:latin typeface="Arial"/>
            </a:endParaRPr>
          </a:p>
          <a:p>
            <a:pPr>
              <a:lnSpc>
                <a:spcPct val="150000"/>
              </a:lnSpc>
              <a:tabLst>
                <a:tab algn="l" pos="0"/>
              </a:tabLst>
            </a:pPr>
            <a:r>
              <a:rPr b="1" lang="en-US" sz="1000" spc="-1" strike="noStrike">
                <a:solidFill>
                  <a:srgbClr val="535353"/>
                </a:solidFill>
                <a:latin typeface="Arial"/>
                <a:ea typeface="Arial"/>
              </a:rPr>
              <a:t>PHEV</a:t>
            </a:r>
            <a:endParaRPr b="0" lang="pl-PL" sz="1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Straight Connector 23"/>
          <p:cNvSpPr/>
          <p:nvPr/>
        </p:nvSpPr>
        <p:spPr>
          <a:xfrm>
            <a:off x="311040" y="352440"/>
            <a:ext cx="8454240" cy="360"/>
          </a:xfrm>
          <a:prstGeom prst="line">
            <a:avLst/>
          </a:prstGeom>
          <a:ln w="25400">
            <a:solidFill>
              <a:srgbClr val="f06400"/>
            </a:solidFill>
            <a:round/>
          </a:ln>
        </p:spPr>
        <p:style>
          <a:lnRef idx="0"/>
          <a:fillRef idx="0"/>
          <a:effectRef idx="0"/>
          <a:fontRef idx="minor"/>
        </p:style>
      </p:sp>
      <p:sp>
        <p:nvSpPr>
          <p:cNvPr id="134" name="Title 6"/>
          <p:cNvSpPr/>
          <p:nvPr/>
        </p:nvSpPr>
        <p:spPr>
          <a:xfrm>
            <a:off x="282600" y="543240"/>
            <a:ext cx="8618400" cy="397800"/>
          </a:xfrm>
          <a:prstGeom prst="rect">
            <a:avLst/>
          </a:prstGeom>
          <a:noFill/>
          <a:ln w="12700">
            <a:noFill/>
          </a:ln>
        </p:spPr>
        <p:style>
          <a:lnRef idx="0"/>
          <a:fillRef idx="0"/>
          <a:effectRef idx="0"/>
          <a:fontRef idx="minor"/>
        </p:style>
        <p:txBody>
          <a:bodyPr lIns="34200" rIns="34200" tIns="34200" bIns="34200" anchor="t">
            <a:spAutoFit/>
          </a:bodyPr>
          <a:p>
            <a:pPr marL="172800" indent="-345600">
              <a:lnSpc>
                <a:spcPct val="90000"/>
              </a:lnSpc>
              <a:tabLst>
                <a:tab algn="l" pos="0"/>
              </a:tabLst>
            </a:pPr>
            <a:r>
              <a:rPr b="1" lang="en-US" sz="2400" spc="-24" strike="noStrike">
                <a:solidFill>
                  <a:srgbClr val="004b5c"/>
                </a:solidFill>
                <a:latin typeface="Arial"/>
                <a:ea typeface="Arial"/>
              </a:rPr>
              <a:t>Segment Kompakt (C1)</a:t>
            </a:r>
            <a:endParaRPr b="0" lang="pl-PL" sz="2400" spc="-1" strike="noStrike">
              <a:latin typeface="Arial"/>
            </a:endParaRPr>
          </a:p>
        </p:txBody>
      </p:sp>
      <p:sp>
        <p:nvSpPr>
          <p:cNvPr id="135" name="Title 6"/>
          <p:cNvSpPr/>
          <p:nvPr/>
        </p:nvSpPr>
        <p:spPr>
          <a:xfrm>
            <a:off x="282600" y="962280"/>
            <a:ext cx="7885440" cy="469080"/>
          </a:xfrm>
          <a:prstGeom prst="rect">
            <a:avLst/>
          </a:prstGeom>
          <a:noFill/>
          <a:ln w="12700">
            <a:noFill/>
          </a:ln>
        </p:spPr>
        <p:style>
          <a:lnRef idx="0"/>
          <a:fillRef idx="0"/>
          <a:effectRef idx="0"/>
          <a:fontRef idx="minor"/>
        </p:style>
        <p:txBody>
          <a:bodyPr lIns="34200" rIns="34200" tIns="34200" bIns="34200" anchor="t">
            <a:spAutoFit/>
          </a:bodyPr>
          <a:p>
            <a:pPr>
              <a:lnSpc>
                <a:spcPct val="110000"/>
              </a:lnSpc>
              <a:tabLst>
                <a:tab algn="l" pos="0"/>
              </a:tabLst>
            </a:pPr>
            <a:r>
              <a:rPr b="0" lang="pl-PL" sz="1200" spc="-12" strike="noStrike">
                <a:solidFill>
                  <a:srgbClr val="a7a7a7"/>
                </a:solidFill>
                <a:latin typeface="Arial"/>
                <a:ea typeface="Arial"/>
              </a:rPr>
              <a:t>W większości badanych krajów pojazdy elektryczne są bardziej przystępne cenowo w segmencie samochodów kompaktowych (14/22 krajów).</a:t>
            </a:r>
            <a:endParaRPr b="0" lang="pl-PL" sz="1200" spc="-1" strike="noStrike">
              <a:latin typeface="Arial"/>
            </a:endParaRPr>
          </a:p>
        </p:txBody>
      </p:sp>
      <p:sp>
        <p:nvSpPr>
          <p:cNvPr id="136" name="TextBox 4"/>
          <p:cNvSpPr/>
          <p:nvPr/>
        </p:nvSpPr>
        <p:spPr>
          <a:xfrm>
            <a:off x="7737480" y="1595880"/>
            <a:ext cx="1056240" cy="27432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US" sz="1200" spc="-1" strike="noStrike">
                <a:solidFill>
                  <a:srgbClr val="004b5c">
                    <a:alpha val="40000"/>
                  </a:srgbClr>
                </a:solidFill>
                <a:latin typeface="Arial"/>
                <a:ea typeface="Arial"/>
              </a:rPr>
              <a:t>Typ napędu</a:t>
            </a:r>
            <a:endParaRPr b="0" lang="pl-PL" sz="1200" spc="-1" strike="noStrike">
              <a:latin typeface="Arial"/>
            </a:endParaRPr>
          </a:p>
        </p:txBody>
      </p:sp>
      <p:sp>
        <p:nvSpPr>
          <p:cNvPr id="137" name="TextBox 4"/>
          <p:cNvSpPr/>
          <p:nvPr/>
        </p:nvSpPr>
        <p:spPr>
          <a:xfrm>
            <a:off x="295200" y="1595880"/>
            <a:ext cx="2012040" cy="27432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US" sz="1200" spc="-1" strike="noStrike">
                <a:solidFill>
                  <a:srgbClr val="004b5c">
                    <a:alpha val="40000"/>
                  </a:srgbClr>
                </a:solidFill>
                <a:latin typeface="Arial"/>
                <a:ea typeface="Arial"/>
              </a:rPr>
              <a:t>Średnie TCO</a:t>
            </a:r>
            <a:endParaRPr b="0" lang="pl-PL" sz="1200" spc="-1" strike="noStrike">
              <a:latin typeface="Arial"/>
            </a:endParaRPr>
          </a:p>
        </p:txBody>
      </p:sp>
      <p:sp>
        <p:nvSpPr>
          <p:cNvPr id="138" name="Circle"/>
          <p:cNvSpPr/>
          <p:nvPr/>
        </p:nvSpPr>
        <p:spPr>
          <a:xfrm>
            <a:off x="7790040" y="1980000"/>
            <a:ext cx="146880" cy="146880"/>
          </a:xfrm>
          <a:prstGeom prst="ellipse">
            <a:avLst/>
          </a:prstGeom>
          <a:solidFill>
            <a:srgbClr val="2ca02c"/>
          </a:solidFill>
          <a:ln w="12700">
            <a:noFill/>
          </a:ln>
        </p:spPr>
        <p:style>
          <a:lnRef idx="0"/>
          <a:fillRef idx="0"/>
          <a:effectRef idx="0"/>
          <a:fontRef idx="minor"/>
        </p:style>
      </p:sp>
      <p:sp>
        <p:nvSpPr>
          <p:cNvPr id="139" name="Circle"/>
          <p:cNvSpPr/>
          <p:nvPr/>
        </p:nvSpPr>
        <p:spPr>
          <a:xfrm>
            <a:off x="7790040" y="2189520"/>
            <a:ext cx="146880" cy="146880"/>
          </a:xfrm>
          <a:prstGeom prst="ellipse">
            <a:avLst/>
          </a:prstGeom>
          <a:solidFill>
            <a:srgbClr val="2a5783"/>
          </a:solidFill>
          <a:ln w="12700">
            <a:noFill/>
          </a:ln>
        </p:spPr>
        <p:style>
          <a:lnRef idx="0"/>
          <a:fillRef idx="0"/>
          <a:effectRef idx="0"/>
          <a:fontRef idx="minor"/>
        </p:style>
      </p:sp>
      <p:sp>
        <p:nvSpPr>
          <p:cNvPr id="140" name="Circle"/>
          <p:cNvSpPr/>
          <p:nvPr/>
        </p:nvSpPr>
        <p:spPr>
          <a:xfrm>
            <a:off x="7790040" y="2399040"/>
            <a:ext cx="146880" cy="146880"/>
          </a:xfrm>
          <a:prstGeom prst="ellipse">
            <a:avLst/>
          </a:prstGeom>
          <a:solidFill>
            <a:srgbClr val="c7c7c7"/>
          </a:solidFill>
          <a:ln w="12700">
            <a:noFill/>
          </a:ln>
        </p:spPr>
        <p:style>
          <a:lnRef idx="0"/>
          <a:fillRef idx="0"/>
          <a:effectRef idx="0"/>
          <a:fontRef idx="minor"/>
        </p:style>
      </p:sp>
      <p:pic>
        <p:nvPicPr>
          <p:cNvPr id="141" name="Picture 3" descr="Picture 3"/>
          <p:cNvPicPr/>
          <p:nvPr/>
        </p:nvPicPr>
        <p:blipFill>
          <a:blip r:embed="rId1"/>
          <a:stretch/>
        </p:blipFill>
        <p:spPr>
          <a:xfrm>
            <a:off x="275400" y="1869840"/>
            <a:ext cx="7386480" cy="2853720"/>
          </a:xfrm>
          <a:prstGeom prst="rect">
            <a:avLst/>
          </a:prstGeom>
          <a:ln w="12700">
            <a:noFill/>
          </a:ln>
        </p:spPr>
      </p:pic>
      <p:sp>
        <p:nvSpPr>
          <p:cNvPr id="142" name="Circle"/>
          <p:cNvSpPr/>
          <p:nvPr/>
        </p:nvSpPr>
        <p:spPr>
          <a:xfrm>
            <a:off x="7790040" y="2608560"/>
            <a:ext cx="146880" cy="146880"/>
          </a:xfrm>
          <a:prstGeom prst="ellipse">
            <a:avLst/>
          </a:prstGeom>
          <a:solidFill>
            <a:srgbClr val="76b7b2"/>
          </a:solidFill>
          <a:ln w="12700">
            <a:noFill/>
          </a:ln>
        </p:spPr>
        <p:style>
          <a:lnRef idx="0"/>
          <a:fillRef idx="0"/>
          <a:effectRef idx="0"/>
          <a:fontRef idx="minor"/>
        </p:style>
      </p:sp>
      <p:grpSp>
        <p:nvGrpSpPr>
          <p:cNvPr id="143" name="Group"/>
          <p:cNvGrpSpPr/>
          <p:nvPr/>
        </p:nvGrpSpPr>
        <p:grpSpPr>
          <a:xfrm>
            <a:off x="261360" y="181440"/>
            <a:ext cx="8620920" cy="289440"/>
            <a:chOff x="261360" y="181440"/>
            <a:chExt cx="8620920" cy="289440"/>
          </a:xfrm>
        </p:grpSpPr>
        <p:sp>
          <p:nvSpPr>
            <p:cNvPr id="144" name="Rectangle 1"/>
            <p:cNvSpPr/>
            <p:nvPr/>
          </p:nvSpPr>
          <p:spPr>
            <a:xfrm>
              <a:off x="261360" y="181440"/>
              <a:ext cx="5212800" cy="197640"/>
            </a:xfrm>
            <a:prstGeom prst="rect">
              <a:avLst/>
            </a:prstGeom>
            <a:noFill/>
            <a:ln w="12700">
              <a:noFill/>
            </a:ln>
          </p:spPr>
          <p:style>
            <a:lnRef idx="0"/>
            <a:fillRef idx="0"/>
            <a:effectRef idx="0"/>
            <a:fontRef idx="minor"/>
          </p:style>
          <p:txBody>
            <a:bodyPr numCol="1" spcCol="0" lIns="45720" rIns="45720" anchor="t">
              <a:spAutoFit/>
            </a:bodyPr>
            <a:p>
              <a:pPr>
                <a:lnSpc>
                  <a:spcPct val="100000"/>
                </a:lnSpc>
                <a:tabLst>
                  <a:tab algn="l" pos="0"/>
                </a:tabLst>
              </a:pPr>
              <a:r>
                <a:rPr b="1" lang="pl-PL" sz="700" spc="-1" strike="noStrike">
                  <a:solidFill>
                    <a:srgbClr val="a7a7a7"/>
                  </a:solidFill>
                  <a:latin typeface="Arial"/>
                  <a:ea typeface="Arial"/>
                </a:rPr>
                <a:t>LeasePlan</a:t>
              </a:r>
              <a:r>
                <a:rPr b="0" lang="pl-PL" sz="700" spc="-1" strike="noStrike">
                  <a:solidFill>
                    <a:srgbClr val="a7a7a7"/>
                  </a:solidFill>
                  <a:latin typeface="Arial"/>
                  <a:ea typeface="Arial"/>
                </a:rPr>
                <a:t> Car Cost Index 2021</a:t>
              </a:r>
              <a:endParaRPr b="0" lang="pl-PL" sz="700" spc="-1" strike="noStrike">
                <a:latin typeface="Arial"/>
              </a:endParaRPr>
            </a:p>
          </p:txBody>
        </p:sp>
        <p:grpSp>
          <p:nvGrpSpPr>
            <p:cNvPr id="145" name="Group"/>
            <p:cNvGrpSpPr/>
            <p:nvPr/>
          </p:nvGrpSpPr>
          <p:grpSpPr>
            <a:xfrm>
              <a:off x="8529840" y="233280"/>
              <a:ext cx="352440" cy="237600"/>
              <a:chOff x="8529840" y="233280"/>
              <a:chExt cx="352440" cy="237600"/>
            </a:xfrm>
          </p:grpSpPr>
          <p:sp>
            <p:nvSpPr>
              <p:cNvPr id="146" name="Circle"/>
              <p:cNvSpPr/>
              <p:nvPr/>
            </p:nvSpPr>
            <p:spPr>
              <a:xfrm>
                <a:off x="8587440" y="233280"/>
                <a:ext cx="237600" cy="237600"/>
              </a:xfrm>
              <a:prstGeom prst="ellipse">
                <a:avLst/>
              </a:prstGeom>
              <a:solidFill>
                <a:schemeClr val="accent5"/>
              </a:solidFill>
              <a:ln w="12700">
                <a:noFill/>
              </a:ln>
            </p:spPr>
            <p:style>
              <a:lnRef idx="0"/>
              <a:fillRef idx="0"/>
              <a:effectRef idx="0"/>
              <a:fontRef idx="minor"/>
            </p:style>
          </p:sp>
          <p:sp>
            <p:nvSpPr>
              <p:cNvPr id="147" name="Rectangle 1"/>
              <p:cNvSpPr/>
              <p:nvPr/>
            </p:nvSpPr>
            <p:spPr>
              <a:xfrm>
                <a:off x="8529840" y="252360"/>
                <a:ext cx="352440" cy="198360"/>
              </a:xfrm>
              <a:prstGeom prst="rect">
                <a:avLst/>
              </a:prstGeom>
              <a:noFill/>
              <a:ln w="12700">
                <a:noFill/>
              </a:ln>
            </p:spPr>
            <p:style>
              <a:lnRef idx="0"/>
              <a:fillRef idx="0"/>
              <a:effectRef idx="0"/>
              <a:fontRef idx="minor"/>
            </p:style>
            <p:txBody>
              <a:bodyPr numCol="1" spcCol="0" lIns="45720" rIns="45720" anchor="t">
                <a:spAutoFit/>
              </a:bodyPr>
              <a:p>
                <a:pPr algn="ctr">
                  <a:lnSpc>
                    <a:spcPct val="100000"/>
                  </a:lnSpc>
                  <a:tabLst>
                    <a:tab algn="l" pos="0"/>
                  </a:tabLst>
                </a:pPr>
                <a:r>
                  <a:rPr b="0" lang="pl-PL" sz="700" spc="-1" strike="noStrike">
                    <a:solidFill>
                      <a:srgbClr val="ffffff"/>
                    </a:solidFill>
                    <a:latin typeface="Arial"/>
                    <a:ea typeface="Arial"/>
                  </a:rPr>
                  <a:t>0</a:t>
                </a:r>
                <a:r>
                  <a:rPr b="0" lang="en-US" sz="700" spc="-1" strike="noStrike">
                    <a:solidFill>
                      <a:srgbClr val="ffffff"/>
                    </a:solidFill>
                    <a:latin typeface="Arial"/>
                    <a:ea typeface="Arial"/>
                  </a:rPr>
                  <a:t>6</a:t>
                </a:r>
                <a:endParaRPr b="0" lang="pl-PL" sz="700" spc="-1" strike="noStrike">
                  <a:latin typeface="Arial"/>
                </a:endParaRPr>
              </a:p>
            </p:txBody>
          </p:sp>
        </p:grpSp>
      </p:grpSp>
      <p:sp>
        <p:nvSpPr>
          <p:cNvPr id="148" name="TextBox 4"/>
          <p:cNvSpPr/>
          <p:nvPr/>
        </p:nvSpPr>
        <p:spPr>
          <a:xfrm>
            <a:off x="8001360" y="1860120"/>
            <a:ext cx="1056240" cy="1004040"/>
          </a:xfrm>
          <a:prstGeom prst="rect">
            <a:avLst/>
          </a:prstGeom>
          <a:noFill/>
          <a:ln w="12700">
            <a:noFill/>
          </a:ln>
        </p:spPr>
        <p:style>
          <a:lnRef idx="0"/>
          <a:fillRef idx="0"/>
          <a:effectRef idx="0"/>
          <a:fontRef idx="minor"/>
        </p:style>
        <p:txBody>
          <a:bodyPr lIns="45720" rIns="45720" anchor="t">
            <a:spAutoFit/>
          </a:bodyPr>
          <a:p>
            <a:pPr>
              <a:lnSpc>
                <a:spcPct val="150000"/>
              </a:lnSpc>
              <a:tabLst>
                <a:tab algn="l" pos="0"/>
              </a:tabLst>
            </a:pPr>
            <a:r>
              <a:rPr b="1" lang="en-US" sz="1000" spc="-1" strike="noStrike">
                <a:solidFill>
                  <a:srgbClr val="535353"/>
                </a:solidFill>
                <a:latin typeface="Arial"/>
                <a:ea typeface="Arial"/>
              </a:rPr>
              <a:t>Elektryczny</a:t>
            </a:r>
            <a:endParaRPr b="0" lang="pl-PL" sz="1000" spc="-1" strike="noStrike">
              <a:latin typeface="Arial"/>
            </a:endParaRPr>
          </a:p>
          <a:p>
            <a:pPr>
              <a:lnSpc>
                <a:spcPct val="150000"/>
              </a:lnSpc>
              <a:tabLst>
                <a:tab algn="l" pos="0"/>
              </a:tabLst>
            </a:pPr>
            <a:r>
              <a:rPr b="1" lang="en-US" sz="1000" spc="-1" strike="noStrike">
                <a:solidFill>
                  <a:srgbClr val="535353"/>
                </a:solidFill>
                <a:latin typeface="Arial"/>
                <a:ea typeface="Arial"/>
              </a:rPr>
              <a:t>Diesel</a:t>
            </a:r>
            <a:endParaRPr b="0" lang="pl-PL" sz="1000" spc="-1" strike="noStrike">
              <a:latin typeface="Arial"/>
            </a:endParaRPr>
          </a:p>
          <a:p>
            <a:pPr>
              <a:lnSpc>
                <a:spcPct val="150000"/>
              </a:lnSpc>
              <a:tabLst>
                <a:tab algn="l" pos="0"/>
              </a:tabLst>
            </a:pPr>
            <a:r>
              <a:rPr b="1" lang="en-US" sz="1000" spc="-1" strike="noStrike">
                <a:solidFill>
                  <a:srgbClr val="535353"/>
                </a:solidFill>
                <a:latin typeface="Arial"/>
                <a:ea typeface="Arial"/>
              </a:rPr>
              <a:t>Benzynowy</a:t>
            </a:r>
            <a:endParaRPr b="0" lang="pl-PL" sz="1000" spc="-1" strike="noStrike">
              <a:latin typeface="Arial"/>
            </a:endParaRPr>
          </a:p>
          <a:p>
            <a:pPr>
              <a:lnSpc>
                <a:spcPct val="150000"/>
              </a:lnSpc>
              <a:tabLst>
                <a:tab algn="l" pos="0"/>
              </a:tabLst>
            </a:pPr>
            <a:r>
              <a:rPr b="1" lang="en-US" sz="1000" spc="-1" strike="noStrike">
                <a:solidFill>
                  <a:srgbClr val="535353"/>
                </a:solidFill>
                <a:latin typeface="Arial"/>
                <a:ea typeface="Arial"/>
              </a:rPr>
              <a:t>PHEV</a:t>
            </a:r>
            <a:endParaRPr b="0" lang="pl-PL" sz="1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Straight Connector 22"/>
          <p:cNvSpPr/>
          <p:nvPr/>
        </p:nvSpPr>
        <p:spPr>
          <a:xfrm>
            <a:off x="311040" y="352440"/>
            <a:ext cx="8454240" cy="360"/>
          </a:xfrm>
          <a:prstGeom prst="line">
            <a:avLst/>
          </a:prstGeom>
          <a:ln w="25400">
            <a:solidFill>
              <a:srgbClr val="f06400"/>
            </a:solidFill>
            <a:round/>
          </a:ln>
        </p:spPr>
        <p:style>
          <a:lnRef idx="0"/>
          <a:fillRef idx="0"/>
          <a:effectRef idx="0"/>
          <a:fontRef idx="minor"/>
        </p:style>
      </p:sp>
      <p:sp>
        <p:nvSpPr>
          <p:cNvPr id="150" name="Title 6"/>
          <p:cNvSpPr/>
          <p:nvPr/>
        </p:nvSpPr>
        <p:spPr>
          <a:xfrm>
            <a:off x="282600" y="543240"/>
            <a:ext cx="6931080" cy="397800"/>
          </a:xfrm>
          <a:prstGeom prst="rect">
            <a:avLst/>
          </a:prstGeom>
          <a:noFill/>
          <a:ln w="12700">
            <a:noFill/>
          </a:ln>
        </p:spPr>
        <p:style>
          <a:lnRef idx="0"/>
          <a:fillRef idx="0"/>
          <a:effectRef idx="0"/>
          <a:fontRef idx="minor"/>
        </p:style>
        <p:txBody>
          <a:bodyPr lIns="34200" rIns="34200" tIns="34200" bIns="34200" anchor="t">
            <a:spAutoFit/>
          </a:bodyPr>
          <a:p>
            <a:pPr marL="172800" indent="-345600">
              <a:lnSpc>
                <a:spcPct val="90000"/>
              </a:lnSpc>
              <a:tabLst>
                <a:tab algn="l" pos="0"/>
              </a:tabLst>
            </a:pPr>
            <a:r>
              <a:rPr b="1" lang="en-US" sz="2400" spc="-24" strike="noStrike">
                <a:solidFill>
                  <a:srgbClr val="004b5c"/>
                </a:solidFill>
                <a:latin typeface="Arial"/>
                <a:ea typeface="Arial"/>
              </a:rPr>
              <a:t>Segment sub-kompaktów (B1)</a:t>
            </a:r>
            <a:endParaRPr b="0" lang="pl-PL" sz="2400" spc="-1" strike="noStrike">
              <a:latin typeface="Arial"/>
            </a:endParaRPr>
          </a:p>
        </p:txBody>
      </p:sp>
      <p:sp>
        <p:nvSpPr>
          <p:cNvPr id="151" name="Title 6"/>
          <p:cNvSpPr/>
          <p:nvPr/>
        </p:nvSpPr>
        <p:spPr>
          <a:xfrm>
            <a:off x="282600" y="962280"/>
            <a:ext cx="9103320" cy="268560"/>
          </a:xfrm>
          <a:prstGeom prst="rect">
            <a:avLst/>
          </a:prstGeom>
          <a:noFill/>
          <a:ln w="12700">
            <a:noFill/>
          </a:ln>
        </p:spPr>
        <p:style>
          <a:lnRef idx="0"/>
          <a:fillRef idx="0"/>
          <a:effectRef idx="0"/>
          <a:fontRef idx="minor"/>
        </p:style>
        <p:txBody>
          <a:bodyPr lIns="34200" rIns="34200" tIns="34200" bIns="34200" anchor="t">
            <a:spAutoFit/>
          </a:bodyPr>
          <a:p>
            <a:pPr>
              <a:lnSpc>
                <a:spcPct val="110000"/>
              </a:lnSpc>
              <a:tabLst>
                <a:tab algn="l" pos="0"/>
              </a:tabLst>
            </a:pPr>
            <a:r>
              <a:rPr b="0" lang="pl-PL" sz="1200" spc="-12" strike="noStrike">
                <a:solidFill>
                  <a:srgbClr val="a7a7a7"/>
                </a:solidFill>
                <a:latin typeface="Arial"/>
                <a:ea typeface="Arial"/>
              </a:rPr>
              <a:t>Elektry</a:t>
            </a:r>
            <a:r>
              <a:rPr b="0" lang="en-US" sz="1200" spc="-12" strike="noStrike">
                <a:solidFill>
                  <a:srgbClr val="a7a7a7"/>
                </a:solidFill>
                <a:latin typeface="Arial"/>
                <a:ea typeface="Arial"/>
              </a:rPr>
              <a:t>ki</a:t>
            </a:r>
            <a:r>
              <a:rPr b="0" lang="pl-PL" sz="1200" spc="-12" strike="noStrike">
                <a:solidFill>
                  <a:srgbClr val="a7a7a7"/>
                </a:solidFill>
                <a:latin typeface="Arial"/>
                <a:ea typeface="Arial"/>
              </a:rPr>
              <a:t> powoli, ale skutecznie staj</a:t>
            </a:r>
            <a:r>
              <a:rPr b="0" lang="en-US" sz="1200" spc="-12" strike="noStrike">
                <a:solidFill>
                  <a:srgbClr val="a7a7a7"/>
                </a:solidFill>
                <a:latin typeface="Arial"/>
                <a:ea typeface="Arial"/>
              </a:rPr>
              <a:t>ą</a:t>
            </a:r>
            <a:r>
              <a:rPr b="0" lang="pl-PL" sz="1200" spc="-12" strike="noStrike">
                <a:solidFill>
                  <a:srgbClr val="a7a7a7"/>
                </a:solidFill>
                <a:latin typeface="Arial"/>
                <a:ea typeface="Arial"/>
              </a:rPr>
              <a:t> się coraz bardziej konkurencyjn</a:t>
            </a:r>
            <a:r>
              <a:rPr b="0" lang="en-US" sz="1200" spc="-12" strike="noStrike">
                <a:solidFill>
                  <a:srgbClr val="a7a7a7"/>
                </a:solidFill>
                <a:latin typeface="Arial"/>
                <a:ea typeface="Arial"/>
              </a:rPr>
              <a:t>e</a:t>
            </a:r>
            <a:r>
              <a:rPr b="0" lang="pl-PL" sz="1200" spc="-12" strike="noStrike">
                <a:solidFill>
                  <a:srgbClr val="a7a7a7"/>
                </a:solidFill>
                <a:latin typeface="Arial"/>
                <a:ea typeface="Arial"/>
              </a:rPr>
              <a:t> w segmencie samochodów subkompaktowych (8/22 kraje) </a:t>
            </a:r>
            <a:endParaRPr b="0" lang="pl-PL" sz="1200" spc="-1" strike="noStrike">
              <a:latin typeface="Arial"/>
            </a:endParaRPr>
          </a:p>
        </p:txBody>
      </p:sp>
      <p:sp>
        <p:nvSpPr>
          <p:cNvPr id="152" name="TextBox 4"/>
          <p:cNvSpPr/>
          <p:nvPr/>
        </p:nvSpPr>
        <p:spPr>
          <a:xfrm>
            <a:off x="7737480" y="1595880"/>
            <a:ext cx="1056240" cy="27432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GB" sz="1200" spc="-1" strike="noStrike">
                <a:solidFill>
                  <a:srgbClr val="004b5c">
                    <a:alpha val="40000"/>
                  </a:srgbClr>
                </a:solidFill>
                <a:latin typeface="Arial"/>
                <a:ea typeface="Arial"/>
              </a:rPr>
              <a:t>Typ napędu</a:t>
            </a:r>
            <a:endParaRPr b="0" lang="pl-PL" sz="1200" spc="-1" strike="noStrike">
              <a:latin typeface="Arial"/>
            </a:endParaRPr>
          </a:p>
        </p:txBody>
      </p:sp>
      <p:sp>
        <p:nvSpPr>
          <p:cNvPr id="153" name="TextBox 4"/>
          <p:cNvSpPr/>
          <p:nvPr/>
        </p:nvSpPr>
        <p:spPr>
          <a:xfrm>
            <a:off x="295200" y="1595880"/>
            <a:ext cx="2012040" cy="27432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US" sz="1200" spc="-1" strike="noStrike">
                <a:solidFill>
                  <a:srgbClr val="004b5c">
                    <a:alpha val="40000"/>
                  </a:srgbClr>
                </a:solidFill>
                <a:latin typeface="Arial"/>
                <a:ea typeface="Arial"/>
              </a:rPr>
              <a:t>Średnie TCO</a:t>
            </a:r>
            <a:endParaRPr b="0" lang="pl-PL" sz="1200" spc="-1" strike="noStrike">
              <a:latin typeface="Arial"/>
            </a:endParaRPr>
          </a:p>
        </p:txBody>
      </p:sp>
      <p:sp>
        <p:nvSpPr>
          <p:cNvPr id="154" name="Circle"/>
          <p:cNvSpPr/>
          <p:nvPr/>
        </p:nvSpPr>
        <p:spPr>
          <a:xfrm>
            <a:off x="7790040" y="1980000"/>
            <a:ext cx="146880" cy="146880"/>
          </a:xfrm>
          <a:prstGeom prst="ellipse">
            <a:avLst/>
          </a:prstGeom>
          <a:solidFill>
            <a:srgbClr val="2ca02c"/>
          </a:solidFill>
          <a:ln w="12700">
            <a:noFill/>
          </a:ln>
        </p:spPr>
        <p:style>
          <a:lnRef idx="0"/>
          <a:fillRef idx="0"/>
          <a:effectRef idx="0"/>
          <a:fontRef idx="minor"/>
        </p:style>
      </p:sp>
      <p:sp>
        <p:nvSpPr>
          <p:cNvPr id="155" name="Circle"/>
          <p:cNvSpPr/>
          <p:nvPr/>
        </p:nvSpPr>
        <p:spPr>
          <a:xfrm>
            <a:off x="7790040" y="2189520"/>
            <a:ext cx="146880" cy="146880"/>
          </a:xfrm>
          <a:prstGeom prst="ellipse">
            <a:avLst/>
          </a:prstGeom>
          <a:solidFill>
            <a:srgbClr val="2a5783"/>
          </a:solidFill>
          <a:ln w="12700">
            <a:noFill/>
          </a:ln>
        </p:spPr>
        <p:style>
          <a:lnRef idx="0"/>
          <a:fillRef idx="0"/>
          <a:effectRef idx="0"/>
          <a:fontRef idx="minor"/>
        </p:style>
      </p:sp>
      <p:sp>
        <p:nvSpPr>
          <p:cNvPr id="156" name="Circle"/>
          <p:cNvSpPr/>
          <p:nvPr/>
        </p:nvSpPr>
        <p:spPr>
          <a:xfrm>
            <a:off x="7790040" y="2399040"/>
            <a:ext cx="146880" cy="146880"/>
          </a:xfrm>
          <a:prstGeom prst="ellipse">
            <a:avLst/>
          </a:prstGeom>
          <a:solidFill>
            <a:srgbClr val="c7c7c7"/>
          </a:solidFill>
          <a:ln w="12700">
            <a:noFill/>
          </a:ln>
        </p:spPr>
        <p:style>
          <a:lnRef idx="0"/>
          <a:fillRef idx="0"/>
          <a:effectRef idx="0"/>
          <a:fontRef idx="minor"/>
        </p:style>
      </p:sp>
      <p:pic>
        <p:nvPicPr>
          <p:cNvPr id="157" name="Picture 8" descr="Picture 8"/>
          <p:cNvPicPr/>
          <p:nvPr/>
        </p:nvPicPr>
        <p:blipFill>
          <a:blip r:embed="rId1"/>
          <a:stretch/>
        </p:blipFill>
        <p:spPr>
          <a:xfrm>
            <a:off x="281160" y="1967400"/>
            <a:ext cx="7113600" cy="2748240"/>
          </a:xfrm>
          <a:prstGeom prst="rect">
            <a:avLst/>
          </a:prstGeom>
          <a:ln w="12700">
            <a:noFill/>
          </a:ln>
        </p:spPr>
      </p:pic>
      <p:grpSp>
        <p:nvGrpSpPr>
          <p:cNvPr id="158" name="Group"/>
          <p:cNvGrpSpPr/>
          <p:nvPr/>
        </p:nvGrpSpPr>
        <p:grpSpPr>
          <a:xfrm>
            <a:off x="261360" y="181440"/>
            <a:ext cx="8620920" cy="289440"/>
            <a:chOff x="261360" y="181440"/>
            <a:chExt cx="8620920" cy="289440"/>
          </a:xfrm>
        </p:grpSpPr>
        <p:sp>
          <p:nvSpPr>
            <p:cNvPr id="159" name="Rectangle 1"/>
            <p:cNvSpPr/>
            <p:nvPr/>
          </p:nvSpPr>
          <p:spPr>
            <a:xfrm>
              <a:off x="261360" y="181440"/>
              <a:ext cx="5212800" cy="197640"/>
            </a:xfrm>
            <a:prstGeom prst="rect">
              <a:avLst/>
            </a:prstGeom>
            <a:noFill/>
            <a:ln w="12700">
              <a:noFill/>
            </a:ln>
          </p:spPr>
          <p:style>
            <a:lnRef idx="0"/>
            <a:fillRef idx="0"/>
            <a:effectRef idx="0"/>
            <a:fontRef idx="minor"/>
          </p:style>
          <p:txBody>
            <a:bodyPr numCol="1" spcCol="0" lIns="45720" rIns="45720" anchor="t">
              <a:spAutoFit/>
            </a:bodyPr>
            <a:p>
              <a:pPr>
                <a:lnSpc>
                  <a:spcPct val="100000"/>
                </a:lnSpc>
                <a:tabLst>
                  <a:tab algn="l" pos="0"/>
                </a:tabLst>
              </a:pPr>
              <a:r>
                <a:rPr b="1" lang="pl-PL" sz="700" spc="-1" strike="noStrike">
                  <a:solidFill>
                    <a:srgbClr val="a7a7a7"/>
                  </a:solidFill>
                  <a:latin typeface="Arial"/>
                  <a:ea typeface="Arial"/>
                </a:rPr>
                <a:t>LeasePlan</a:t>
              </a:r>
              <a:r>
                <a:rPr b="0" lang="pl-PL" sz="700" spc="-1" strike="noStrike">
                  <a:solidFill>
                    <a:srgbClr val="a7a7a7"/>
                  </a:solidFill>
                  <a:latin typeface="Arial"/>
                  <a:ea typeface="Arial"/>
                </a:rPr>
                <a:t> Car Cost Index 2021</a:t>
              </a:r>
              <a:endParaRPr b="0" lang="pl-PL" sz="700" spc="-1" strike="noStrike">
                <a:latin typeface="Arial"/>
              </a:endParaRPr>
            </a:p>
          </p:txBody>
        </p:sp>
        <p:grpSp>
          <p:nvGrpSpPr>
            <p:cNvPr id="160" name="Group"/>
            <p:cNvGrpSpPr/>
            <p:nvPr/>
          </p:nvGrpSpPr>
          <p:grpSpPr>
            <a:xfrm>
              <a:off x="8529840" y="233280"/>
              <a:ext cx="352440" cy="237600"/>
              <a:chOff x="8529840" y="233280"/>
              <a:chExt cx="352440" cy="237600"/>
            </a:xfrm>
          </p:grpSpPr>
          <p:sp>
            <p:nvSpPr>
              <p:cNvPr id="161" name="Circle"/>
              <p:cNvSpPr/>
              <p:nvPr/>
            </p:nvSpPr>
            <p:spPr>
              <a:xfrm>
                <a:off x="8587440" y="233280"/>
                <a:ext cx="237600" cy="237600"/>
              </a:xfrm>
              <a:prstGeom prst="ellipse">
                <a:avLst/>
              </a:prstGeom>
              <a:solidFill>
                <a:schemeClr val="accent5"/>
              </a:solidFill>
              <a:ln w="12700">
                <a:noFill/>
              </a:ln>
            </p:spPr>
            <p:style>
              <a:lnRef idx="0"/>
              <a:fillRef idx="0"/>
              <a:effectRef idx="0"/>
              <a:fontRef idx="minor"/>
            </p:style>
          </p:sp>
          <p:sp>
            <p:nvSpPr>
              <p:cNvPr id="162" name="Rectangle 1"/>
              <p:cNvSpPr/>
              <p:nvPr/>
            </p:nvSpPr>
            <p:spPr>
              <a:xfrm>
                <a:off x="8529840" y="252360"/>
                <a:ext cx="352440" cy="198360"/>
              </a:xfrm>
              <a:prstGeom prst="rect">
                <a:avLst/>
              </a:prstGeom>
              <a:noFill/>
              <a:ln w="12700">
                <a:noFill/>
              </a:ln>
            </p:spPr>
            <p:style>
              <a:lnRef idx="0"/>
              <a:fillRef idx="0"/>
              <a:effectRef idx="0"/>
              <a:fontRef idx="minor"/>
            </p:style>
            <p:txBody>
              <a:bodyPr numCol="1" spcCol="0" lIns="45720" rIns="45720" anchor="t">
                <a:spAutoFit/>
              </a:bodyPr>
              <a:p>
                <a:pPr algn="ctr">
                  <a:lnSpc>
                    <a:spcPct val="100000"/>
                  </a:lnSpc>
                  <a:tabLst>
                    <a:tab algn="l" pos="0"/>
                  </a:tabLst>
                </a:pPr>
                <a:r>
                  <a:rPr b="0" lang="pl-PL" sz="700" spc="-1" strike="noStrike">
                    <a:solidFill>
                      <a:srgbClr val="ffffff"/>
                    </a:solidFill>
                    <a:latin typeface="Arial"/>
                    <a:ea typeface="Arial"/>
                  </a:rPr>
                  <a:t>0</a:t>
                </a:r>
                <a:r>
                  <a:rPr b="0" lang="en-US" sz="700" spc="-1" strike="noStrike">
                    <a:solidFill>
                      <a:srgbClr val="ffffff"/>
                    </a:solidFill>
                    <a:latin typeface="Arial"/>
                    <a:ea typeface="Arial"/>
                  </a:rPr>
                  <a:t>7</a:t>
                </a:r>
                <a:endParaRPr b="0" lang="pl-PL" sz="700" spc="-1" strike="noStrike">
                  <a:latin typeface="Arial"/>
                </a:endParaRPr>
              </a:p>
            </p:txBody>
          </p:sp>
        </p:grpSp>
      </p:grpSp>
      <p:sp>
        <p:nvSpPr>
          <p:cNvPr id="163" name="TextBox 4"/>
          <p:cNvSpPr/>
          <p:nvPr/>
        </p:nvSpPr>
        <p:spPr>
          <a:xfrm>
            <a:off x="7998480" y="1854000"/>
            <a:ext cx="1056240" cy="775800"/>
          </a:xfrm>
          <a:prstGeom prst="rect">
            <a:avLst/>
          </a:prstGeom>
          <a:noFill/>
          <a:ln w="12700">
            <a:noFill/>
          </a:ln>
        </p:spPr>
        <p:style>
          <a:lnRef idx="0"/>
          <a:fillRef idx="0"/>
          <a:effectRef idx="0"/>
          <a:fontRef idx="minor"/>
        </p:style>
        <p:txBody>
          <a:bodyPr lIns="45720" rIns="45720" anchor="t">
            <a:spAutoFit/>
          </a:bodyPr>
          <a:p>
            <a:pPr>
              <a:lnSpc>
                <a:spcPct val="150000"/>
              </a:lnSpc>
              <a:tabLst>
                <a:tab algn="l" pos="0"/>
              </a:tabLst>
            </a:pPr>
            <a:r>
              <a:rPr b="1" lang="en-US" sz="1000" spc="-1" strike="noStrike">
                <a:solidFill>
                  <a:srgbClr val="535353"/>
                </a:solidFill>
                <a:latin typeface="Arial"/>
                <a:ea typeface="Arial"/>
              </a:rPr>
              <a:t>Elektryczny</a:t>
            </a:r>
            <a:endParaRPr b="0" lang="pl-PL" sz="1000" spc="-1" strike="noStrike">
              <a:latin typeface="Arial"/>
            </a:endParaRPr>
          </a:p>
          <a:p>
            <a:pPr>
              <a:lnSpc>
                <a:spcPct val="150000"/>
              </a:lnSpc>
              <a:tabLst>
                <a:tab algn="l" pos="0"/>
              </a:tabLst>
            </a:pPr>
            <a:r>
              <a:rPr b="1" lang="en-US" sz="1000" spc="-1" strike="noStrike">
                <a:solidFill>
                  <a:srgbClr val="535353"/>
                </a:solidFill>
                <a:latin typeface="Arial"/>
                <a:ea typeface="Arial"/>
              </a:rPr>
              <a:t>Diesel</a:t>
            </a:r>
            <a:endParaRPr b="0" lang="pl-PL" sz="1000" spc="-1" strike="noStrike">
              <a:latin typeface="Arial"/>
            </a:endParaRPr>
          </a:p>
          <a:p>
            <a:pPr>
              <a:lnSpc>
                <a:spcPct val="150000"/>
              </a:lnSpc>
              <a:tabLst>
                <a:tab algn="l" pos="0"/>
              </a:tabLst>
            </a:pPr>
            <a:r>
              <a:rPr b="1" lang="en-US" sz="1000" spc="-1" strike="noStrike">
                <a:solidFill>
                  <a:srgbClr val="535353"/>
                </a:solidFill>
                <a:latin typeface="Arial"/>
                <a:ea typeface="Arial"/>
              </a:rPr>
              <a:t>Benzynowy</a:t>
            </a:r>
            <a:endParaRPr b="0" lang="pl-PL" sz="1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Straight Connector 25"/>
          <p:cNvSpPr/>
          <p:nvPr/>
        </p:nvSpPr>
        <p:spPr>
          <a:xfrm>
            <a:off x="311040" y="352440"/>
            <a:ext cx="8454240" cy="360"/>
          </a:xfrm>
          <a:prstGeom prst="line">
            <a:avLst/>
          </a:prstGeom>
          <a:ln w="25400">
            <a:solidFill>
              <a:srgbClr val="f06400"/>
            </a:solidFill>
            <a:round/>
          </a:ln>
        </p:spPr>
        <p:style>
          <a:lnRef idx="0"/>
          <a:fillRef idx="0"/>
          <a:effectRef idx="0"/>
          <a:fontRef idx="minor"/>
        </p:style>
      </p:sp>
      <p:sp>
        <p:nvSpPr>
          <p:cNvPr id="165" name="Title 6"/>
          <p:cNvSpPr/>
          <p:nvPr/>
        </p:nvSpPr>
        <p:spPr>
          <a:xfrm>
            <a:off x="282600" y="543240"/>
            <a:ext cx="6931080" cy="397800"/>
          </a:xfrm>
          <a:prstGeom prst="rect">
            <a:avLst/>
          </a:prstGeom>
          <a:noFill/>
          <a:ln w="12700">
            <a:noFill/>
          </a:ln>
        </p:spPr>
        <p:style>
          <a:lnRef idx="0"/>
          <a:fillRef idx="0"/>
          <a:effectRef idx="0"/>
          <a:fontRef idx="minor"/>
        </p:style>
        <p:txBody>
          <a:bodyPr lIns="34200" rIns="34200" tIns="34200" bIns="34200" anchor="t">
            <a:spAutoFit/>
          </a:bodyPr>
          <a:p>
            <a:pPr marL="172800" indent="-345600">
              <a:lnSpc>
                <a:spcPct val="90000"/>
              </a:lnSpc>
              <a:tabLst>
                <a:tab algn="l" pos="0"/>
              </a:tabLst>
            </a:pPr>
            <a:r>
              <a:rPr b="1" lang="pl-PL" sz="2400" spc="-24" strike="noStrike">
                <a:solidFill>
                  <a:srgbClr val="004b5c"/>
                </a:solidFill>
                <a:latin typeface="Arial"/>
                <a:ea typeface="Arial"/>
              </a:rPr>
              <a:t>Volkswagen Golf v</a:t>
            </a:r>
            <a:r>
              <a:rPr b="1" lang="en-US" sz="2400" spc="-24" strike="noStrike">
                <a:solidFill>
                  <a:srgbClr val="004b5c"/>
                </a:solidFill>
                <a:latin typeface="Arial"/>
                <a:ea typeface="Arial"/>
              </a:rPr>
              <a:t>s. Volkswagen ID.3</a:t>
            </a:r>
            <a:endParaRPr b="0" lang="pl-PL" sz="2400" spc="-1" strike="noStrike">
              <a:latin typeface="Arial"/>
            </a:endParaRPr>
          </a:p>
        </p:txBody>
      </p:sp>
      <p:sp>
        <p:nvSpPr>
          <p:cNvPr id="166" name="Title 6"/>
          <p:cNvSpPr/>
          <p:nvPr/>
        </p:nvSpPr>
        <p:spPr>
          <a:xfrm>
            <a:off x="282600" y="962280"/>
            <a:ext cx="6931080" cy="251280"/>
          </a:xfrm>
          <a:prstGeom prst="rect">
            <a:avLst/>
          </a:prstGeom>
          <a:noFill/>
          <a:ln w="12700">
            <a:noFill/>
          </a:ln>
        </p:spPr>
        <p:style>
          <a:lnRef idx="0"/>
          <a:fillRef idx="0"/>
          <a:effectRef idx="0"/>
          <a:fontRef idx="minor"/>
        </p:style>
        <p:txBody>
          <a:bodyPr lIns="34200" rIns="34200" tIns="34200" bIns="34200" anchor="t">
            <a:spAutoFit/>
          </a:bodyPr>
          <a:p>
            <a:pPr>
              <a:lnSpc>
                <a:spcPct val="100000"/>
              </a:lnSpc>
              <a:tabLst>
                <a:tab algn="l" pos="0"/>
              </a:tabLst>
            </a:pPr>
            <a:r>
              <a:rPr b="0" lang="pl-PL" sz="1200" spc="-12" strike="noStrike">
                <a:solidFill>
                  <a:srgbClr val="a7a7a7"/>
                </a:solidFill>
                <a:latin typeface="Arial"/>
                <a:ea typeface="Arial"/>
              </a:rPr>
              <a:t>W 12/22 krajach ID.3 jest bardziej przystępny cenowo niż Golf - popularny samochód flotowy.</a:t>
            </a:r>
            <a:endParaRPr b="0" lang="pl-PL" sz="1200" spc="-1" strike="noStrike">
              <a:latin typeface="Arial"/>
            </a:endParaRPr>
          </a:p>
        </p:txBody>
      </p:sp>
      <p:grpSp>
        <p:nvGrpSpPr>
          <p:cNvPr id="167" name="Group"/>
          <p:cNvGrpSpPr/>
          <p:nvPr/>
        </p:nvGrpSpPr>
        <p:grpSpPr>
          <a:xfrm>
            <a:off x="6352920" y="240840"/>
            <a:ext cx="2598480" cy="1271520"/>
            <a:chOff x="6352920" y="240840"/>
            <a:chExt cx="2598480" cy="1271520"/>
          </a:xfrm>
        </p:grpSpPr>
        <p:pic>
          <p:nvPicPr>
            <p:cNvPr id="168" name="Picture 2" descr="Picture 2"/>
            <p:cNvPicPr/>
            <p:nvPr/>
          </p:nvPicPr>
          <p:blipFill>
            <a:blip r:embed="rId1"/>
            <a:stretch/>
          </p:blipFill>
          <p:spPr>
            <a:xfrm>
              <a:off x="7612200" y="457920"/>
              <a:ext cx="1339200" cy="837000"/>
            </a:xfrm>
            <a:prstGeom prst="rect">
              <a:avLst/>
            </a:prstGeom>
            <a:ln w="12700">
              <a:noFill/>
            </a:ln>
          </p:spPr>
        </p:pic>
        <p:pic>
          <p:nvPicPr>
            <p:cNvPr id="169" name="Picture 4" descr="Picture 4"/>
            <p:cNvPicPr/>
            <p:nvPr/>
          </p:nvPicPr>
          <p:blipFill>
            <a:blip r:embed="rId2"/>
            <a:stretch/>
          </p:blipFill>
          <p:spPr>
            <a:xfrm flipH="1">
              <a:off x="6352920" y="240840"/>
              <a:ext cx="2034360" cy="1271520"/>
            </a:xfrm>
            <a:prstGeom prst="rect">
              <a:avLst/>
            </a:prstGeom>
            <a:ln w="12700">
              <a:noFill/>
            </a:ln>
          </p:spPr>
        </p:pic>
      </p:grpSp>
      <p:sp>
        <p:nvSpPr>
          <p:cNvPr id="170" name="TextBox 4"/>
          <p:cNvSpPr/>
          <p:nvPr/>
        </p:nvSpPr>
        <p:spPr>
          <a:xfrm>
            <a:off x="295200" y="1595880"/>
            <a:ext cx="2012040" cy="27432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US" sz="1200" spc="-1" strike="noStrike">
                <a:solidFill>
                  <a:srgbClr val="004b5c">
                    <a:alpha val="40000"/>
                  </a:srgbClr>
                </a:solidFill>
                <a:latin typeface="Arial"/>
                <a:ea typeface="Arial"/>
              </a:rPr>
              <a:t>Średnie TCO</a:t>
            </a:r>
            <a:endParaRPr b="0" lang="pl-PL" sz="1200" spc="-1" strike="noStrike">
              <a:latin typeface="Arial"/>
            </a:endParaRPr>
          </a:p>
        </p:txBody>
      </p:sp>
      <p:sp>
        <p:nvSpPr>
          <p:cNvPr id="171" name="TextBox 4"/>
          <p:cNvSpPr/>
          <p:nvPr/>
        </p:nvSpPr>
        <p:spPr>
          <a:xfrm>
            <a:off x="7981920" y="1868760"/>
            <a:ext cx="1146960" cy="1004040"/>
          </a:xfrm>
          <a:prstGeom prst="rect">
            <a:avLst/>
          </a:prstGeom>
          <a:noFill/>
          <a:ln w="12700">
            <a:noFill/>
          </a:ln>
        </p:spPr>
        <p:style>
          <a:lnRef idx="0"/>
          <a:fillRef idx="0"/>
          <a:effectRef idx="0"/>
          <a:fontRef idx="minor"/>
        </p:style>
        <p:txBody>
          <a:bodyPr lIns="45720" rIns="45720" anchor="t">
            <a:spAutoFit/>
          </a:bodyPr>
          <a:p>
            <a:pPr>
              <a:lnSpc>
                <a:spcPct val="150000"/>
              </a:lnSpc>
              <a:tabLst>
                <a:tab algn="l" pos="0"/>
              </a:tabLst>
            </a:pPr>
            <a:r>
              <a:rPr b="1" lang="pl-PL" sz="1000" spc="-1" strike="noStrike">
                <a:solidFill>
                  <a:srgbClr val="535353"/>
                </a:solidFill>
                <a:latin typeface="Arial"/>
                <a:ea typeface="Arial"/>
              </a:rPr>
              <a:t>ID.3</a:t>
            </a:r>
            <a:r>
              <a:rPr b="1" lang="en-US" sz="1000" spc="-1" strike="noStrike">
                <a:solidFill>
                  <a:srgbClr val="535353"/>
                </a:solidFill>
                <a:latin typeface="Arial"/>
                <a:ea typeface="Arial"/>
              </a:rPr>
              <a:t> (Electryczny) </a:t>
            </a:r>
            <a:endParaRPr b="0" lang="pl-PL" sz="1000" spc="-1" strike="noStrike">
              <a:latin typeface="Arial"/>
            </a:endParaRPr>
          </a:p>
          <a:p>
            <a:pPr>
              <a:lnSpc>
                <a:spcPct val="150000"/>
              </a:lnSpc>
              <a:tabLst>
                <a:tab algn="l" pos="0"/>
              </a:tabLst>
            </a:pPr>
            <a:r>
              <a:rPr b="1" lang="en-US" sz="1000" spc="-1" strike="noStrike">
                <a:solidFill>
                  <a:srgbClr val="535353"/>
                </a:solidFill>
                <a:latin typeface="Arial"/>
                <a:ea typeface="Arial"/>
              </a:rPr>
              <a:t>Golf (Diesel)</a:t>
            </a:r>
            <a:endParaRPr b="0" lang="pl-PL" sz="1000" spc="-1" strike="noStrike">
              <a:latin typeface="Arial"/>
            </a:endParaRPr>
          </a:p>
          <a:p>
            <a:pPr>
              <a:lnSpc>
                <a:spcPct val="150000"/>
              </a:lnSpc>
              <a:tabLst>
                <a:tab algn="l" pos="0"/>
              </a:tabLst>
            </a:pPr>
            <a:r>
              <a:rPr b="1" lang="en-US" sz="1000" spc="-1" strike="noStrike">
                <a:solidFill>
                  <a:srgbClr val="535353"/>
                </a:solidFill>
                <a:latin typeface="Arial"/>
                <a:ea typeface="Arial"/>
              </a:rPr>
              <a:t>Golf (Benzyna)</a:t>
            </a:r>
            <a:endParaRPr b="0" lang="pl-PL" sz="1000" spc="-1" strike="noStrike">
              <a:latin typeface="Arial"/>
            </a:endParaRPr>
          </a:p>
          <a:p>
            <a:pPr>
              <a:lnSpc>
                <a:spcPct val="150000"/>
              </a:lnSpc>
              <a:tabLst>
                <a:tab algn="l" pos="0"/>
              </a:tabLst>
            </a:pPr>
            <a:r>
              <a:rPr b="1" lang="en-US" sz="1000" spc="-1" strike="noStrike">
                <a:solidFill>
                  <a:srgbClr val="535353"/>
                </a:solidFill>
                <a:latin typeface="Arial"/>
                <a:ea typeface="Arial"/>
              </a:rPr>
              <a:t>Golf (PHEV)</a:t>
            </a:r>
            <a:endParaRPr b="0" lang="pl-PL" sz="1000" spc="-1" strike="noStrike">
              <a:latin typeface="Arial"/>
            </a:endParaRPr>
          </a:p>
        </p:txBody>
      </p:sp>
      <p:sp>
        <p:nvSpPr>
          <p:cNvPr id="172" name="Circle"/>
          <p:cNvSpPr/>
          <p:nvPr/>
        </p:nvSpPr>
        <p:spPr>
          <a:xfrm>
            <a:off x="7790040" y="1980000"/>
            <a:ext cx="146880" cy="146880"/>
          </a:xfrm>
          <a:prstGeom prst="ellipse">
            <a:avLst/>
          </a:prstGeom>
          <a:solidFill>
            <a:srgbClr val="2ca02c"/>
          </a:solidFill>
          <a:ln w="12700">
            <a:noFill/>
          </a:ln>
        </p:spPr>
        <p:style>
          <a:lnRef idx="0"/>
          <a:fillRef idx="0"/>
          <a:effectRef idx="0"/>
          <a:fontRef idx="minor"/>
        </p:style>
      </p:sp>
      <p:sp>
        <p:nvSpPr>
          <p:cNvPr id="173" name="Circle"/>
          <p:cNvSpPr/>
          <p:nvPr/>
        </p:nvSpPr>
        <p:spPr>
          <a:xfrm>
            <a:off x="7790040" y="2189520"/>
            <a:ext cx="146880" cy="146880"/>
          </a:xfrm>
          <a:prstGeom prst="ellipse">
            <a:avLst/>
          </a:prstGeom>
          <a:solidFill>
            <a:srgbClr val="2a5783"/>
          </a:solidFill>
          <a:ln w="12700">
            <a:noFill/>
          </a:ln>
        </p:spPr>
        <p:style>
          <a:lnRef idx="0"/>
          <a:fillRef idx="0"/>
          <a:effectRef idx="0"/>
          <a:fontRef idx="minor"/>
        </p:style>
      </p:sp>
      <p:sp>
        <p:nvSpPr>
          <p:cNvPr id="174" name="Circle"/>
          <p:cNvSpPr/>
          <p:nvPr/>
        </p:nvSpPr>
        <p:spPr>
          <a:xfrm>
            <a:off x="7790040" y="2415600"/>
            <a:ext cx="146880" cy="146880"/>
          </a:xfrm>
          <a:prstGeom prst="ellipse">
            <a:avLst/>
          </a:prstGeom>
          <a:solidFill>
            <a:srgbClr val="c7c7c7"/>
          </a:solidFill>
          <a:ln w="12700">
            <a:noFill/>
          </a:ln>
        </p:spPr>
        <p:style>
          <a:lnRef idx="0"/>
          <a:fillRef idx="0"/>
          <a:effectRef idx="0"/>
          <a:fontRef idx="minor"/>
        </p:style>
      </p:sp>
      <p:sp>
        <p:nvSpPr>
          <p:cNvPr id="175" name="Circle"/>
          <p:cNvSpPr/>
          <p:nvPr/>
        </p:nvSpPr>
        <p:spPr>
          <a:xfrm>
            <a:off x="7790040" y="2649960"/>
            <a:ext cx="146880" cy="146880"/>
          </a:xfrm>
          <a:prstGeom prst="ellipse">
            <a:avLst/>
          </a:prstGeom>
          <a:solidFill>
            <a:srgbClr val="76b7b2"/>
          </a:solidFill>
          <a:ln w="12700">
            <a:noFill/>
          </a:ln>
        </p:spPr>
        <p:style>
          <a:lnRef idx="0"/>
          <a:fillRef idx="0"/>
          <a:effectRef idx="0"/>
          <a:fontRef idx="minor"/>
        </p:style>
      </p:sp>
      <p:sp>
        <p:nvSpPr>
          <p:cNvPr id="176" name="TextBox 4"/>
          <p:cNvSpPr/>
          <p:nvPr/>
        </p:nvSpPr>
        <p:spPr>
          <a:xfrm>
            <a:off x="7737480" y="1512360"/>
            <a:ext cx="1339200" cy="456840"/>
          </a:xfrm>
          <a:prstGeom prst="rect">
            <a:avLst/>
          </a:prstGeom>
          <a:noFill/>
          <a:ln w="12700">
            <a:noFill/>
          </a:ln>
        </p:spPr>
        <p:style>
          <a:lnRef idx="0"/>
          <a:fillRef idx="0"/>
          <a:effectRef idx="0"/>
          <a:fontRef idx="minor"/>
        </p:style>
        <p:txBody>
          <a:bodyPr lIns="45720" rIns="45720" anchor="t">
            <a:spAutoFit/>
          </a:bodyPr>
          <a:p>
            <a:pPr>
              <a:lnSpc>
                <a:spcPct val="100000"/>
              </a:lnSpc>
              <a:tabLst>
                <a:tab algn="l" pos="0"/>
              </a:tabLst>
            </a:pPr>
            <a:r>
              <a:rPr b="1" lang="en-US" sz="1200" spc="-1" strike="noStrike">
                <a:solidFill>
                  <a:srgbClr val="004b5c">
                    <a:alpha val="40000"/>
                  </a:srgbClr>
                </a:solidFill>
                <a:latin typeface="Arial"/>
                <a:ea typeface="Arial"/>
              </a:rPr>
              <a:t>Samochód/typ napędu</a:t>
            </a:r>
            <a:endParaRPr b="0" lang="pl-PL" sz="1200" spc="-1" strike="noStrike">
              <a:latin typeface="Arial"/>
            </a:endParaRPr>
          </a:p>
        </p:txBody>
      </p:sp>
      <p:pic>
        <p:nvPicPr>
          <p:cNvPr id="177" name="Picture 2" descr="Picture 2"/>
          <p:cNvPicPr/>
          <p:nvPr/>
        </p:nvPicPr>
        <p:blipFill>
          <a:blip r:embed="rId3"/>
          <a:stretch/>
        </p:blipFill>
        <p:spPr>
          <a:xfrm>
            <a:off x="296280" y="1973160"/>
            <a:ext cx="7083720" cy="2736720"/>
          </a:xfrm>
          <a:prstGeom prst="rect">
            <a:avLst/>
          </a:prstGeom>
          <a:ln w="12700">
            <a:noFill/>
          </a:ln>
        </p:spPr>
      </p:pic>
      <p:grpSp>
        <p:nvGrpSpPr>
          <p:cNvPr id="178" name="Group"/>
          <p:cNvGrpSpPr/>
          <p:nvPr/>
        </p:nvGrpSpPr>
        <p:grpSpPr>
          <a:xfrm>
            <a:off x="261360" y="181440"/>
            <a:ext cx="8620920" cy="289440"/>
            <a:chOff x="261360" y="181440"/>
            <a:chExt cx="8620920" cy="289440"/>
          </a:xfrm>
        </p:grpSpPr>
        <p:sp>
          <p:nvSpPr>
            <p:cNvPr id="179" name="Rectangle 1"/>
            <p:cNvSpPr/>
            <p:nvPr/>
          </p:nvSpPr>
          <p:spPr>
            <a:xfrm>
              <a:off x="261360" y="181440"/>
              <a:ext cx="5212800" cy="197640"/>
            </a:xfrm>
            <a:prstGeom prst="rect">
              <a:avLst/>
            </a:prstGeom>
            <a:noFill/>
            <a:ln w="12700">
              <a:noFill/>
            </a:ln>
          </p:spPr>
          <p:style>
            <a:lnRef idx="0"/>
            <a:fillRef idx="0"/>
            <a:effectRef idx="0"/>
            <a:fontRef idx="minor"/>
          </p:style>
          <p:txBody>
            <a:bodyPr numCol="1" spcCol="0" lIns="45720" rIns="45720" anchor="t">
              <a:spAutoFit/>
            </a:bodyPr>
            <a:p>
              <a:pPr>
                <a:lnSpc>
                  <a:spcPct val="100000"/>
                </a:lnSpc>
                <a:tabLst>
                  <a:tab algn="l" pos="0"/>
                </a:tabLst>
              </a:pPr>
              <a:r>
                <a:rPr b="1" lang="pl-PL" sz="700" spc="-1" strike="noStrike">
                  <a:solidFill>
                    <a:srgbClr val="a7a7a7"/>
                  </a:solidFill>
                  <a:latin typeface="Arial"/>
                  <a:ea typeface="Arial"/>
                </a:rPr>
                <a:t>LeasePlan</a:t>
              </a:r>
              <a:r>
                <a:rPr b="0" lang="pl-PL" sz="700" spc="-1" strike="noStrike">
                  <a:solidFill>
                    <a:srgbClr val="a7a7a7"/>
                  </a:solidFill>
                  <a:latin typeface="Arial"/>
                  <a:ea typeface="Arial"/>
                </a:rPr>
                <a:t> Car Cost Index 2021</a:t>
              </a:r>
              <a:endParaRPr b="0" lang="pl-PL" sz="700" spc="-1" strike="noStrike">
                <a:latin typeface="Arial"/>
              </a:endParaRPr>
            </a:p>
          </p:txBody>
        </p:sp>
        <p:grpSp>
          <p:nvGrpSpPr>
            <p:cNvPr id="180" name="Group"/>
            <p:cNvGrpSpPr/>
            <p:nvPr/>
          </p:nvGrpSpPr>
          <p:grpSpPr>
            <a:xfrm>
              <a:off x="8529840" y="233280"/>
              <a:ext cx="352440" cy="237600"/>
              <a:chOff x="8529840" y="233280"/>
              <a:chExt cx="352440" cy="237600"/>
            </a:xfrm>
          </p:grpSpPr>
          <p:sp>
            <p:nvSpPr>
              <p:cNvPr id="181" name="Circle"/>
              <p:cNvSpPr/>
              <p:nvPr/>
            </p:nvSpPr>
            <p:spPr>
              <a:xfrm>
                <a:off x="8587440" y="233280"/>
                <a:ext cx="237600" cy="237600"/>
              </a:xfrm>
              <a:prstGeom prst="ellipse">
                <a:avLst/>
              </a:prstGeom>
              <a:solidFill>
                <a:schemeClr val="accent5"/>
              </a:solidFill>
              <a:ln w="12700">
                <a:noFill/>
              </a:ln>
            </p:spPr>
            <p:style>
              <a:lnRef idx="0"/>
              <a:fillRef idx="0"/>
              <a:effectRef idx="0"/>
              <a:fontRef idx="minor"/>
            </p:style>
          </p:sp>
          <p:sp>
            <p:nvSpPr>
              <p:cNvPr id="182" name="Rectangle 1"/>
              <p:cNvSpPr/>
              <p:nvPr/>
            </p:nvSpPr>
            <p:spPr>
              <a:xfrm>
                <a:off x="8529840" y="252360"/>
                <a:ext cx="352440" cy="198360"/>
              </a:xfrm>
              <a:prstGeom prst="rect">
                <a:avLst/>
              </a:prstGeom>
              <a:noFill/>
              <a:ln w="12700">
                <a:noFill/>
              </a:ln>
            </p:spPr>
            <p:style>
              <a:lnRef idx="0"/>
              <a:fillRef idx="0"/>
              <a:effectRef idx="0"/>
              <a:fontRef idx="minor"/>
            </p:style>
            <p:txBody>
              <a:bodyPr numCol="1" spcCol="0" lIns="45720" rIns="45720" anchor="t">
                <a:spAutoFit/>
              </a:bodyPr>
              <a:p>
                <a:pPr algn="ctr">
                  <a:lnSpc>
                    <a:spcPct val="100000"/>
                  </a:lnSpc>
                  <a:tabLst>
                    <a:tab algn="l" pos="0"/>
                  </a:tabLst>
                </a:pPr>
                <a:r>
                  <a:rPr b="0" lang="pl-PL" sz="700" spc="-1" strike="noStrike">
                    <a:solidFill>
                      <a:srgbClr val="ffffff"/>
                    </a:solidFill>
                    <a:latin typeface="Arial"/>
                    <a:ea typeface="Arial"/>
                  </a:rPr>
                  <a:t>0</a:t>
                </a:r>
                <a:r>
                  <a:rPr b="0" lang="en-US" sz="700" spc="-1" strike="noStrike">
                    <a:solidFill>
                      <a:srgbClr val="ffffff"/>
                    </a:solidFill>
                    <a:latin typeface="Arial"/>
                    <a:ea typeface="Arial"/>
                  </a:rPr>
                  <a:t>8</a:t>
                </a:r>
                <a:endParaRPr b="0" lang="pl-PL" sz="700" spc="-1" strike="noStrike">
                  <a:latin typeface="Arial"/>
                </a:endParaRPr>
              </a:p>
            </p:txBody>
          </p:sp>
        </p:grpSp>
      </p:gr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495d"/>
      </a:accent1>
      <a:accent2>
        <a:srgbClr val="00b1af"/>
      </a:accent2>
      <a:accent3>
        <a:srgbClr val="009a17"/>
      </a:accent3>
      <a:accent4>
        <a:srgbClr val="a9c90e"/>
      </a:accent4>
      <a:accent5>
        <a:srgbClr val="f06400"/>
      </a:accent5>
      <a:accent6>
        <a:srgbClr val="ed8b00"/>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495d"/>
      </a:accent1>
      <a:accent2>
        <a:srgbClr val="00b1af"/>
      </a:accent2>
      <a:accent3>
        <a:srgbClr val="009a17"/>
      </a:accent3>
      <a:accent4>
        <a:srgbClr val="a9c90e"/>
      </a:accent4>
      <a:accent5>
        <a:srgbClr val="f06400"/>
      </a:accent5>
      <a:accent6>
        <a:srgbClr val="ed8b00"/>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2093</TotalTime>
  <Application>LibreOffice/7.2.2.2$Windows_X86_64 LibreOffice_project/02b2acce88a210515b4a5bb2e46cbfb63fe97d56</Application>
  <AppVersion>15.0000</AppVersion>
  <Words>2170</Words>
  <Paragraphs>677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Hayden Lutek</dc:creator>
  <dc:description/>
  <dc:language>pl-PL</dc:language>
  <cp:lastModifiedBy/>
  <cp:lastPrinted>2021-10-12T10:01:27Z</cp:lastPrinted>
  <dcterms:modified xsi:type="dcterms:W3CDTF">2021-11-10T12:17:04Z</dcterms:modified>
  <cp:revision>109</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4</vt:i4>
  </property>
  <property fmtid="{D5CDD505-2E9C-101B-9397-08002B2CF9AE}" pid="3" name="PresentationFormat">
    <vt:lpwstr>On-screen Show (16:9)</vt:lpwstr>
  </property>
  <property fmtid="{D5CDD505-2E9C-101B-9397-08002B2CF9AE}" pid="4" name="Slides">
    <vt:i4>19</vt:i4>
  </property>
</Properties>
</file>